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90.xml" ContentType="application/vnd.openxmlformats-officedocument.presentationml.slideLayout+xml"/>
  <Override PartName="/ppt/slideLayouts/slideLayout15.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_rels/slideLayout15.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16.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51.xml.rels" ContentType="application/vnd.openxmlformats-package.relationships+xml"/>
  <Override PartName="/ppt/slideLayouts/_rels/slideLayout8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88.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48.xml.rels" ContentType="application/vnd.openxmlformats-package.relationships+xml"/>
  <Override PartName="/ppt/slideLayouts/_rels/slideLayout96.xml.rels" ContentType="application/vnd.openxmlformats-package.relationships+xml"/>
  <Override PartName="/ppt/slideLayouts/_rels/slideLayout87.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72.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63.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2.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28.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89.xml.rels" ContentType="application/vnd.openxmlformats-package.relationships+xml"/>
  <Override PartName="/ppt/slideLayouts/_rels/slideLayout38.xml.rels" ContentType="application/vnd.openxmlformats-package.relationships+xml"/>
  <Override PartName="/ppt/slideLayouts/_rels/slideLayout86.xml.rels" ContentType="application/vnd.openxmlformats-package.relationships+xml"/>
  <Override PartName="/ppt/slideLayouts/_rels/slideLayout18.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7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76.xml.rels" ContentType="application/vnd.openxmlformats-package.relationships+xml"/>
  <Override PartName="/ppt/slideLayouts/_rels/slideLayout71.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78.xml.rels" ContentType="application/vnd.openxmlformats-package.relationships+xml"/>
  <Override PartName="/ppt/slideLayouts/_rels/slideLayout23.xml.rels" ContentType="application/vnd.openxmlformats-package.relationships+xml"/>
  <Override PartName="/ppt/slideLayouts/_rels/slideLayout81.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67.xml" ContentType="application/vnd.openxmlformats-officedocument.presentationml.slideLayout+xml"/>
  <Override PartName="/ppt/slideLayouts/slideLayout83.xml" ContentType="application/vnd.openxmlformats-officedocument.presentationml.slideLayout+xml"/>
  <Override PartName="/ppt/slideLayouts/slideLayout68.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96.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87.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22.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4.xml" ContentType="application/vnd.openxmlformats-officedocument.presentationml.slideLayout+xml"/>
  <Override PartName="/ppt/slideLayouts/slideLayout19.xml" ContentType="application/vnd.openxmlformats-officedocument.presentationml.slideLayout+xml"/>
  <Override PartName="/ppt/slideLayouts/slideLayout93.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92.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7.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58.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59.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notesSlides/_rels/notesSlide4.xml.rels" ContentType="application/vnd.openxmlformats-package.relationships+xml"/>
  <Override PartName="/ppt/notesSlides/_rels/notesSlide40.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6.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7.xml.rels" ContentType="application/vnd.openxmlformats-package.relationships+xml"/>
  <Override PartName="/ppt/notesSlides/_rels/notesSlide45.xml.rels" ContentType="application/vnd.openxmlformats-package.relationships+xml"/>
  <Override PartName="/ppt/notesSlides/_rels/notesSlide35.xml.rels" ContentType="application/vnd.openxmlformats-package.relationships+xml"/>
  <Override PartName="/ppt/notesSlides/_rels/notesSlide58.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48.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52.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6.xml.rels" ContentType="application/vnd.openxmlformats-package.relationships+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8.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45.xml" ContentType="application/vnd.openxmlformats-officedocument.presentationml.notesSlide+xml"/>
  <Override PartName="/ppt/notesSlides/notesSlide34.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40.xml" ContentType="application/vnd.openxmlformats-officedocument.presentationml.notesSlide+xml"/>
  <Override PartName="/ppt/notesSlides/notesSlide25.xml" ContentType="application/vnd.openxmlformats-officedocument.presentationml.notesSlide+xml"/>
  <Override PartName="/ppt/notesSlides/notesSlide48.xml" ContentType="application/vnd.openxmlformats-officedocument.presentationml.notesSlide+xml"/>
  <Override PartName="/ppt/notesSlides/notesSlide12.xml" ContentType="application/vnd.openxmlformats-officedocument.presentationml.notesSlide+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26.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6.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59.xml" ContentType="application/vnd.openxmlformats-officedocument.presentationml.slide+xml"/>
  <Override PartName="/ppt/slides/slide17.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68.xml" ContentType="application/vnd.openxmlformats-officedocument.presentationml.slide+xml"/>
  <Override PartName="/ppt/slides/slide15.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28.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_rels/slide54.xml.rels" ContentType="application/vnd.openxmlformats-package.relationships+xml"/>
  <Override PartName="/ppt/slides/_rels/slide20.xml.rels" ContentType="application/vnd.openxmlformats-package.relationships+xml"/>
  <Override PartName="/ppt/slides/_rels/slide53.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52.xml.rels" ContentType="application/vnd.openxmlformats-package.relationships+xml"/>
  <Override PartName="/ppt/slides/_rels/slide9.xml.rels" ContentType="application/vnd.openxmlformats-package.relationships+xml"/>
  <Override PartName="/ppt/slides/_rels/slide57.xml.rels" ContentType="application/vnd.openxmlformats-package.relationships+xml"/>
  <Override PartName="/ppt/slides/_rels/slide59.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60.xml.rels" ContentType="application/vnd.openxmlformats-package.relationships+xml"/>
  <Override PartName="/ppt/slides/_rels/slide7.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6.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47.xml.rels" ContentType="application/vnd.openxmlformats-package.relationships+xml"/>
  <Override PartName="/ppt/slides/_rels/slide62.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_rels/presentation.xml.rels" ContentType="application/vnd.openxmlformats-package.relationships+xml"/>
  <Override PartName="/ppt/media/image96.png" ContentType="image/png"/>
  <Override PartName="/ppt/media/image101.png" ContentType="image/png"/>
  <Override PartName="/ppt/media/image95.png" ContentType="image/png"/>
  <Override PartName="/ppt/media/image100.png" ContentType="image/png"/>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14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129.png" ContentType="image/png"/>
  <Override PartName="/ppt/media/image50.png" ContentType="image/png"/>
  <Override PartName="/ppt/media/image49.png" ContentType="image/png"/>
  <Override PartName="/ppt/media/image48.png" ContentType="image/png"/>
  <Override PartName="/ppt/media/image47.png" ContentType="image/png"/>
  <Override PartName="/ppt/media/image79.png" ContentType="image/png"/>
  <Override PartName="/ppt/media/image20.png" ContentType="image/png"/>
  <Override PartName="/ppt/media/image55.png" ContentType="image/png"/>
  <Override PartName="/ppt/media/image5.png" ContentType="image/png"/>
  <Override PartName="/ppt/media/image90.png" ContentType="image/png"/>
  <Override PartName="/ppt/media/image159.png" ContentType="image/png"/>
  <Override PartName="/ppt/media/image94.png" ContentType="image/png"/>
  <Override PartName="/ppt/media/image9.png" ContentType="image/png"/>
  <Override PartName="/ppt/media/image19.png" ContentType="image/png"/>
  <Override PartName="/ppt/media/image93.png" ContentType="image/png"/>
  <Override PartName="/ppt/media/image8.png" ContentType="image/png"/>
  <Override PartName="/ppt/media/image18.png" ContentType="image/png"/>
  <Override PartName="/ppt/media/image92.png" ContentType="image/png"/>
  <Override PartName="/ppt/media/image7.png" ContentType="image/png"/>
  <Override PartName="/ppt/media/image17.png" ContentType="image/png"/>
  <Override PartName="/ppt/media/image91.png" ContentType="image/png"/>
  <Override PartName="/ppt/media/image6.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158.png" ContentType="image/png"/>
  <Override PartName="/ppt/media/image39.png" ContentType="image/png"/>
  <Override PartName="/ppt/media/image53.png" ContentType="image/png"/>
  <Override PartName="/ppt/media/image3.png" ContentType="image/png"/>
  <Override PartName="/ppt/media/image157.png" ContentType="image/png"/>
  <Override PartName="/ppt/media/image111.png" ContentType="image/png"/>
  <Override PartName="/ppt/media/image112.png" ContentType="image/png"/>
  <Override PartName="/ppt/media/image56.png" ContentType="image/png"/>
  <Override PartName="/ppt/media/image114.png" ContentType="image/png"/>
  <Override PartName="/ppt/media/image58.png" ContentType="image/png"/>
  <Override PartName="/ppt/media/image116.png" ContentType="image/png"/>
  <Override PartName="/ppt/media/image113.png" ContentType="image/png"/>
  <Override PartName="/ppt/media/image57.png" ContentType="image/png"/>
  <Override PartName="/ppt/media/image119.jpeg" ContentType="image/jpeg"/>
  <Override PartName="/ppt/media/image120.png" ContentType="image/png"/>
  <Override PartName="/ppt/media/image121.png" ContentType="image/png"/>
  <Override PartName="/ppt/media/image122.png" ContentType="image/png"/>
  <Override PartName="/ppt/media/image123.png" ContentType="image/png"/>
  <Override PartName="/ppt/media/image124.png" ContentType="image/png"/>
  <Override PartName="/ppt/media/image134.png" ContentType="image/png"/>
  <Override PartName="/ppt/media/image115.jpeg" ContentType="image/jpeg"/>
  <Override PartName="/ppt/media/image146.png" ContentType="image/png"/>
  <Override PartName="/ppt/media/image31.png" ContentType="image/png"/>
  <Override PartName="/ppt/media/image126.png" ContentType="image/png"/>
  <Override PartName="/ppt/media/image125.png" ContentType="image/png"/>
  <Override PartName="/ppt/media/image10.png" ContentType="image/png"/>
  <Override PartName="/ppt/media/image69.png" ContentType="image/png"/>
  <Override PartName="/ppt/media/image130.jpeg" ContentType="image/jpeg"/>
  <Override PartName="/ppt/media/image28.png" ContentType="image/png"/>
  <Override PartName="/ppt/media/image131.png" ContentType="image/png"/>
  <Override PartName="/ppt/media/image132.png" ContentType="image/png"/>
  <Override PartName="/ppt/media/image133.png" ContentType="image/png"/>
  <Override PartName="/ppt/media/image117.png" ContentType="image/png"/>
  <Override PartName="/ppt/media/image150.png" ContentType="image/png"/>
  <Override PartName="/ppt/media/image135.png" ContentType="image/png"/>
  <Override PartName="/ppt/media/image118.png" ContentType="image/png"/>
  <Override PartName="/ppt/media/image151.png" ContentType="image/png"/>
  <Override PartName="/ppt/media/image136.png" ContentType="image/png"/>
  <Override PartName="/ppt/media/image21.png" ContentType="image/png"/>
  <Override PartName="/ppt/media/image152.png" ContentType="image/png"/>
  <Override PartName="/ppt/media/image137.png" ContentType="image/png"/>
  <Override PartName="/ppt/media/image22.png" ContentType="image/png"/>
  <Override PartName="/ppt/media/image153.png" ContentType="image/png"/>
  <Override PartName="/ppt/media/image138.png" ContentType="image/png"/>
  <Override PartName="/ppt/media/image23.png" ContentType="image/png"/>
  <Override PartName="/ppt/media/image110.png" ContentType="image/png"/>
  <Override PartName="/ppt/media/image163.png" ContentType="image/png"/>
  <Override PartName="/ppt/media/image148.png" ContentType="image/png"/>
  <Override PartName="/ppt/media/image33.png" ContentType="image/png"/>
  <Override PartName="/ppt/media/image162.png" ContentType="image/png"/>
  <Override PartName="/ppt/media/image147.png" ContentType="image/png"/>
  <Override PartName="/ppt/media/image32.png" ContentType="image/png"/>
  <Override PartName="/ppt/media/image128.png" ContentType="image/png"/>
  <Override PartName="/ppt/media/image161.png" ContentType="image/png"/>
  <Override PartName="/ppt/media/image154.png" ContentType="image/png"/>
  <Override PartName="/ppt/media/image127.png" ContentType="image/png"/>
  <Override PartName="/ppt/media/image160.png" ContentType="image/png"/>
  <Override PartName="/ppt/media/image29.png" ContentType="image/png"/>
  <Override PartName="/ppt/media/image145.png" ContentType="image/png"/>
  <Override PartName="/ppt/media/image30.png" ContentType="image/png"/>
  <Override PartName="/ppt/media/image144.png" ContentType="image/png"/>
  <Override PartName="/ppt/media/image143.png" ContentType="image/png"/>
  <Override PartName="/ppt/media/image142.png" ContentType="image/png"/>
  <Override PartName="/ppt/media/image141.png" ContentType="image/png"/>
  <Override PartName="/ppt/media/image14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98.png" ContentType="image/png"/>
  <Override PartName="/ppt/media/image103.png" ContentType="image/png"/>
  <Override PartName="/ppt/media/image97.png" ContentType="image/png"/>
  <Override PartName="/ppt/media/image102.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09.png" ContentType="image/png"/>
  <Override PartName="/ppt/media/image35.png" ContentType="image/png"/>
  <Override PartName="/ppt/media/image34.png" ContentType="image/png"/>
  <Override PartName="/ppt/media/image89.png" ContentType="image/png"/>
  <Override PartName="/ppt/media/image139.jpeg" ContentType="image/jpe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36.png" ContentType="image/png"/>
  <Override PartName="/ppt/media/image155.png" ContentType="image/png"/>
  <Override PartName="/ppt/media/image1.png" ContentType="image/png"/>
  <Override PartName="/ppt/media/image51.png" ContentType="image/png"/>
  <Override PartName="/ppt/media/image37.png" ContentType="image/png"/>
  <Override PartName="/ppt/media/image156.png" ContentType="image/png"/>
  <Override PartName="/ppt/media/image2.png" ContentType="image/png"/>
  <Override PartName="/ppt/media/image52.png" ContentType="image/png"/>
  <Override PartName="/ppt/media/image38.png" ContentType="image/png"/>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move the </a:t>
            </a:r>
            <a:r>
              <a:rPr b="0" lang="en-US" sz="4400" spc="-1" strike="noStrike">
                <a:latin typeface="Arial"/>
              </a:rPr>
              <a:t>slide</a:t>
            </a:r>
            <a:endParaRPr b="0" lang="en-US" sz="4400" spc="-1" strike="noStrike">
              <a:latin typeface="Arial"/>
            </a:endParaRPr>
          </a:p>
        </p:txBody>
      </p:sp>
      <p:sp>
        <p:nvSpPr>
          <p:cNvPr id="30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a:t>
            </a:r>
            <a:r>
              <a:rPr b="0" lang="en-US" sz="2000" spc="-1" strike="noStrike">
                <a:latin typeface="Arial"/>
              </a:rPr>
              <a:t>k </a:t>
            </a:r>
            <a:r>
              <a:rPr b="0" lang="en-US" sz="2000" spc="-1" strike="noStrike">
                <a:latin typeface="Arial"/>
              </a:rPr>
              <a:t>to </a:t>
            </a:r>
            <a:r>
              <a:rPr b="0" lang="en-US" sz="2000" spc="-1" strike="noStrike">
                <a:latin typeface="Arial"/>
              </a:rPr>
              <a:t>e</a:t>
            </a:r>
            <a:r>
              <a:rPr b="0" lang="en-US" sz="2000" spc="-1" strike="noStrike">
                <a:latin typeface="Arial"/>
              </a:rPr>
              <a:t>di</a:t>
            </a:r>
            <a:r>
              <a:rPr b="0" lang="en-US" sz="2000" spc="-1" strike="noStrike">
                <a:latin typeface="Arial"/>
              </a:rPr>
              <a:t>t </a:t>
            </a:r>
            <a:r>
              <a:rPr b="0" lang="en-US" sz="2000" spc="-1" strike="noStrike">
                <a:latin typeface="Arial"/>
              </a:rPr>
              <a:t>th</a:t>
            </a:r>
            <a:r>
              <a:rPr b="0" lang="en-US" sz="2000" spc="-1" strike="noStrike">
                <a:latin typeface="Arial"/>
              </a:rPr>
              <a:t>e </a:t>
            </a:r>
            <a:r>
              <a:rPr b="0" lang="en-US" sz="2000" spc="-1" strike="noStrike">
                <a:latin typeface="Arial"/>
              </a:rPr>
              <a:t>n</a:t>
            </a:r>
            <a:r>
              <a:rPr b="0" lang="en-US" sz="2000" spc="-1" strike="noStrike">
                <a:latin typeface="Arial"/>
              </a:rPr>
              <a:t>ot</a:t>
            </a:r>
            <a:r>
              <a:rPr b="0" lang="en-US" sz="2000" spc="-1" strike="noStrike">
                <a:latin typeface="Arial"/>
              </a:rPr>
              <a:t>e</a:t>
            </a:r>
            <a:r>
              <a:rPr b="0" lang="en-US" sz="2000" spc="-1" strike="noStrike">
                <a:latin typeface="Arial"/>
              </a:rPr>
              <a:t>s </a:t>
            </a:r>
            <a:r>
              <a:rPr b="0" lang="en-US" sz="2000" spc="-1" strike="noStrike">
                <a:latin typeface="Arial"/>
              </a:rPr>
              <a:t>fo</a:t>
            </a:r>
            <a:r>
              <a:rPr b="0" lang="en-US" sz="2000" spc="-1" strike="noStrike">
                <a:latin typeface="Arial"/>
              </a:rPr>
              <a:t>r</a:t>
            </a:r>
            <a:r>
              <a:rPr b="0" lang="en-US" sz="2000" spc="-1" strike="noStrike">
                <a:latin typeface="Arial"/>
              </a:rPr>
              <a:t>m</a:t>
            </a:r>
            <a:r>
              <a:rPr b="0" lang="en-US" sz="2000" spc="-1" strike="noStrike">
                <a:latin typeface="Arial"/>
              </a:rPr>
              <a:t>at</a:t>
            </a:r>
            <a:endParaRPr b="0" lang="en-US" sz="2000" spc="-1" strike="noStrike">
              <a:latin typeface="Arial"/>
            </a:endParaRPr>
          </a:p>
        </p:txBody>
      </p:sp>
      <p:sp>
        <p:nvSpPr>
          <p:cNvPr id="31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1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1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1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6DDEE7C-696A-4BC4-9F15-990469048E2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hyperlink" Target="https://docs.ansible.com/ansible/latest/modules/list_of_system_modules.html" TargetMode="External"/><Relationship Id="rId2" Type="http://schemas.openxmlformats.org/officeDocument/2006/relationships/hyperlink" Target="https://docs.ansible.com/ansible/latest/modules/list_of_packaging_modules.html" TargetMode="External"/><Relationship Id="rId3" Type="http://schemas.openxmlformats.org/officeDocument/2006/relationships/hyperlink" Target="https://docs.ansible.com/ansible/latest/modules/list_of_files_modules.html" TargetMode="External"/><Relationship Id="rId4" Type="http://schemas.openxmlformats.org/officeDocument/2006/relationships/hyperlink" Target="https://docs.ansible.com/ansible/latest/modules/list_of_commands_modules.html" TargetMode="External"/><Relationship Id="rId5" Type="http://schemas.openxmlformats.org/officeDocument/2006/relationships/hyperlink" Target="https://docs.ansible.com/ansible/latest/modules/list_of_clustering_modules.html" TargetMode="External"/><Relationship Id="rId6" Type="http://schemas.openxmlformats.org/officeDocument/2006/relationships/slide" Target="../slides/slide40.xml"/><Relationship Id="rId7"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docs.ansible.com/ansible/devel/modules/list_of_windows_modules.html" TargetMode="External"/><Relationship Id="rId2" Type="http://schemas.openxmlformats.org/officeDocument/2006/relationships/hyperlink" Target="https://docs.microsoft.com/en-us/powershell/dsc/resources/resources" TargetMode="External"/><Relationship Id="rId3" Type="http://schemas.openxmlformats.org/officeDocument/2006/relationships/hyperlink" Target="https://github.com/PowerShell/xHyper-V" TargetMode="External"/><Relationship Id="rId4" Type="http://schemas.openxmlformats.org/officeDocument/2006/relationships/hyperlink" Target="https://github.com/PowerShell/xHyper-V/tree/dev/DSCResources" TargetMode="External"/><Relationship Id="rId5" Type="http://schemas.openxmlformats.org/officeDocument/2006/relationships/slide" Target="../slides/slide52.xml"/><Relationship Id="rId6"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381240" y="685800"/>
            <a:ext cx="6095160" cy="3428280"/>
          </a:xfrm>
          <a:prstGeom prst="rect">
            <a:avLst/>
          </a:prstGeom>
        </p:spPr>
      </p:sp>
      <p:sp>
        <p:nvSpPr>
          <p:cNvPr id="95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63000"/>
              </a:lnSpc>
            </a:pPr>
            <a:r>
              <a:rPr b="0" lang="en-US" sz="1200" spc="-1" strike="noStrike">
                <a:solidFill>
                  <a:srgbClr val="404040"/>
                </a:solidFill>
                <a:latin typeface="Helvetica Neue"/>
                <a:ea typeface="Helvetica Neue"/>
              </a:rPr>
              <a:t>Plugins are pieces of code that augment Ansible’s core functionality. Ansible uses a plugin architecture to enable a rich, flexible and expandable feature set.</a:t>
            </a:r>
            <a:endParaRPr b="0" lang="en-US" sz="1200" spc="-1" strike="noStrike">
              <a:latin typeface="Arial"/>
            </a:endParaRPr>
          </a:p>
          <a:p>
            <a:pPr marL="216000" indent="-216000">
              <a:lnSpc>
                <a:spcPct val="163000"/>
              </a:lnSpc>
              <a:spcBef>
                <a:spcPts val="1800"/>
              </a:spcBef>
            </a:pPr>
            <a:r>
              <a:rPr b="0" lang="en-US" sz="1200" spc="-1" strike="noStrike">
                <a:solidFill>
                  <a:srgbClr val="404040"/>
                </a:solidFill>
                <a:latin typeface="Helvetica Neue"/>
                <a:ea typeface="Helvetica Neue"/>
              </a:rPr>
              <a:t>Ansible ships with a number of handy plugins, and you can easily write your own.</a:t>
            </a:r>
            <a:endParaRPr b="0" lang="en-US" sz="1200" spc="-1" strike="noStrike">
              <a:latin typeface="Arial"/>
            </a:endParaRPr>
          </a:p>
          <a:p>
            <a:pPr marL="216000" indent="-216000">
              <a:lnSpc>
                <a:spcPct val="100000"/>
              </a:lnSpc>
              <a:spcBef>
                <a:spcPts val="1800"/>
              </a:spcBef>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381240" y="685800"/>
            <a:ext cx="6095160" cy="3428280"/>
          </a:xfrm>
          <a:prstGeom prst="rect">
            <a:avLst/>
          </a:prstGeom>
        </p:spPr>
      </p:sp>
      <p:sp>
        <p:nvSpPr>
          <p:cNvPr id="95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Calibri"/>
                <a:ea typeface="Calibri"/>
              </a:rPr>
              <a:t>Control, Knowledge, Delegation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RBAC</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Push button deployment (Delegation)</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Centralized logging (auditing, compliance)</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RESTful API</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marL="216000" indent="-216000">
              <a:lnSpc>
                <a:spcPct val="100000"/>
              </a:lnSpc>
              <a:spcBef>
                <a:spcPts val="281"/>
              </a:spcBef>
            </a:pPr>
            <a:r>
              <a:rPr b="0" lang="en-US"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marL="216000" indent="-216000">
              <a:lnSpc>
                <a:spcPct val="100000"/>
              </a:lnSpc>
              <a:spcBef>
                <a:spcPts val="281"/>
              </a:spcBef>
            </a:pPr>
            <a:r>
              <a:rPr b="0" lang="en-US"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marL="216000" indent="-216000">
              <a:lnSpc>
                <a:spcPct val="100000"/>
              </a:lnSpc>
              <a:spcBef>
                <a:spcPts val="281"/>
              </a:spcBef>
            </a:pPr>
            <a:endParaRPr b="0" lang="en-US" sz="1200" spc="-1" strike="noStrike">
              <a:latin typeface="Arial"/>
            </a:endParaRPr>
          </a:p>
          <a:p>
            <a:pPr marL="216000" indent="-216000">
              <a:lnSpc>
                <a:spcPct val="115000"/>
              </a:lnSpc>
            </a:pPr>
            <a:r>
              <a:rPr b="0" lang="en-US"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marL="216000" indent="-216000">
              <a:lnSpc>
                <a:spcPct val="100000"/>
              </a:lnSpc>
            </a:pPr>
            <a:endParaRPr b="0" lang="en-US" sz="14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381240" y="685800"/>
            <a:ext cx="6095160" cy="3428280"/>
          </a:xfrm>
          <a:prstGeom prst="rect">
            <a:avLst/>
          </a:prstGeom>
        </p:spPr>
      </p:sp>
      <p:sp>
        <p:nvSpPr>
          <p:cNvPr id="95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Calibri"/>
                <a:ea typeface="Calibri"/>
              </a:rPr>
              <a:t>Control, Knowledge, Delegation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When more than one person is running the same playbook in the organization, Ansible Tower is valuable.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RBAC</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Push button deployment (Delegation)</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Centralized logging (auditing, compliance)</a:t>
            </a:r>
            <a:endParaRPr b="0" lang="en-US" sz="1200" spc="-1" strike="noStrike">
              <a:latin typeface="Arial"/>
            </a:endParaRPr>
          </a:p>
          <a:p>
            <a:pPr marL="216000" indent="-216000">
              <a:lnSpc>
                <a:spcPct val="100000"/>
              </a:lnSpc>
            </a:pPr>
            <a:r>
              <a:rPr b="0" lang="en-US" sz="1200" spc="-1" strike="noStrike">
                <a:solidFill>
                  <a:srgbClr val="545860"/>
                </a:solidFill>
                <a:latin typeface="Calibri"/>
                <a:ea typeface="Calibri"/>
              </a:rPr>
              <a:t>RESTful API</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marL="216000" indent="-216000">
              <a:lnSpc>
                <a:spcPct val="100000"/>
              </a:lnSpc>
              <a:spcBef>
                <a:spcPts val="281"/>
              </a:spcBef>
            </a:pPr>
            <a:r>
              <a:rPr b="0" lang="en-US"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marL="216000" indent="-216000">
              <a:lnSpc>
                <a:spcPct val="100000"/>
              </a:lnSpc>
              <a:spcBef>
                <a:spcPts val="281"/>
              </a:spcBef>
            </a:pPr>
            <a:r>
              <a:rPr b="0" lang="en-US"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marL="216000" indent="-216000">
              <a:lnSpc>
                <a:spcPct val="100000"/>
              </a:lnSpc>
              <a:spcBef>
                <a:spcPts val="281"/>
              </a:spcBef>
            </a:pPr>
            <a:endParaRPr b="0" lang="en-US" sz="1200" spc="-1" strike="noStrike">
              <a:latin typeface="Arial"/>
            </a:endParaRPr>
          </a:p>
          <a:p>
            <a:pPr marL="216000" indent="-216000">
              <a:lnSpc>
                <a:spcPct val="115000"/>
              </a:lnSpc>
            </a:pPr>
            <a:r>
              <a:rPr b="0" lang="en-US"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marL="216000" indent="-216000">
              <a:lnSpc>
                <a:spcPct val="100000"/>
              </a:lnSpc>
            </a:pPr>
            <a:endParaRPr b="0" lang="en-US" sz="14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381240" y="685800"/>
            <a:ext cx="6095160" cy="3428280"/>
          </a:xfrm>
          <a:prstGeom prst="rect">
            <a:avLst/>
          </a:prstGeom>
        </p:spPr>
      </p:sp>
      <p:sp>
        <p:nvSpPr>
          <p:cNvPr id="95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Arial"/>
              </a:rPr>
              <a:t>WORKFLOWS</a:t>
            </a:r>
            <a:endParaRPr b="0" lang="en-US" sz="1200" spc="-1" strike="noStrike">
              <a:latin typeface="Arial"/>
            </a:endParaRPr>
          </a:p>
          <a:p>
            <a:pPr marL="216000" indent="-216000">
              <a:lnSpc>
                <a:spcPct val="100000"/>
              </a:lnSpc>
            </a:pPr>
            <a:r>
              <a:rPr b="0" lang="en-US" sz="1200" spc="-1" strike="noStrike">
                <a:solidFill>
                  <a:srgbClr val="545860"/>
                </a:solidFill>
                <a:latin typeface="Arial"/>
              </a:rPr>
              <a:t>Ansible Tower’s multi-playbook workflows chain any number of playbooks, regardless of whether they use different inventories, run as different users, run at once or utilize different credentials.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1240" y="685800"/>
            <a:ext cx="6095160" cy="3428280"/>
          </a:xfrm>
          <a:prstGeom prst="rect">
            <a:avLst/>
          </a:prstGeom>
        </p:spPr>
      </p:sp>
      <p:sp>
        <p:nvSpPr>
          <p:cNvPr id="95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Arial"/>
              </a:rPr>
              <a:t>WORKFLOWS</a:t>
            </a:r>
            <a:endParaRPr b="0" lang="en-US" sz="1200" spc="-1" strike="noStrike">
              <a:latin typeface="Arial"/>
            </a:endParaRPr>
          </a:p>
          <a:p>
            <a:pPr marL="216000" indent="-216000">
              <a:lnSpc>
                <a:spcPct val="100000"/>
              </a:lnSpc>
            </a:pPr>
            <a:r>
              <a:rPr b="0" lang="en-US" sz="1200" spc="-1" strike="noStrike">
                <a:solidFill>
                  <a:srgbClr val="545860"/>
                </a:solidFill>
                <a:latin typeface="Arial"/>
              </a:rPr>
              <a:t>Ansible Tower’s multi-playbook workflows chain any number of playbooks, regardless of whether they use different inventories, run as different users, run at once or utilize different credentials.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1240" y="685800"/>
            <a:ext cx="6095160" cy="3428280"/>
          </a:xfrm>
          <a:prstGeom prst="rect">
            <a:avLst/>
          </a:prstGeom>
        </p:spPr>
      </p:sp>
      <p:sp>
        <p:nvSpPr>
          <p:cNvPr id="96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434343"/>
                </a:solidFill>
                <a:latin typeface="Overpass"/>
                <a:ea typeface="Overpass"/>
              </a:rPr>
              <a:t>Heads-up NOC-style </a:t>
            </a:r>
            <a:r>
              <a:rPr b="1" lang="en-US" sz="1100" spc="-1" strike="noStrike">
                <a:solidFill>
                  <a:srgbClr val="434343"/>
                </a:solidFill>
                <a:latin typeface="Overpass"/>
                <a:ea typeface="Overpass"/>
              </a:rPr>
              <a:t>automation dashboard </a:t>
            </a:r>
            <a:r>
              <a:rPr b="0" lang="en-US" sz="1100" spc="-1" strike="noStrike">
                <a:solidFill>
                  <a:srgbClr val="434343"/>
                </a:solidFill>
                <a:latin typeface="Overpass"/>
                <a:ea typeface="Overpass"/>
              </a:rPr>
              <a:t>displays everything going </a:t>
            </a:r>
            <a:br/>
            <a:r>
              <a:rPr b="0" lang="en-US" sz="1100" spc="-1" strike="noStrike">
                <a:solidFill>
                  <a:srgbClr val="434343"/>
                </a:solidFill>
                <a:latin typeface="Overpass"/>
                <a:ea typeface="Overpass"/>
              </a:rPr>
              <a:t>on in your Ansible environment.</a:t>
            </a:r>
            <a:endParaRPr b="0" lang="en-US" sz="1100" spc="-1" strike="noStrike">
              <a:latin typeface="Arial"/>
            </a:endParaRPr>
          </a:p>
          <a:p>
            <a:pPr marL="216000" indent="-216000">
              <a:lnSpc>
                <a:spcPct val="115000"/>
              </a:lnSpc>
              <a:spcBef>
                <a:spcPts val="1500"/>
              </a:spcBef>
            </a:pPr>
            <a:r>
              <a:rPr b="0" lang="en-US" sz="1100" spc="-1" strike="noStrike">
                <a:solidFill>
                  <a:srgbClr val="434343"/>
                </a:solidFill>
                <a:latin typeface="Overpass"/>
                <a:ea typeface="Overpass"/>
              </a:rPr>
              <a:t>As soon as you log in, you'll see your host and inventory status, all the recent job activity and a snapshot of recent job runs. </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381240" y="685800"/>
            <a:ext cx="6095160" cy="3428280"/>
          </a:xfrm>
          <a:prstGeom prst="rect">
            <a:avLst/>
          </a:prstGeom>
        </p:spPr>
      </p:sp>
      <p:sp>
        <p:nvSpPr>
          <p:cNvPr id="96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15000"/>
              </a:lnSpc>
              <a:spcAft>
                <a:spcPts val="1500"/>
              </a:spcAft>
            </a:pPr>
            <a:r>
              <a:rPr b="0" lang="en-US" sz="1200" spc="-1" strike="noStrike">
                <a:solidFill>
                  <a:srgbClr val="434343"/>
                </a:solidFill>
                <a:latin typeface="Overpass"/>
                <a:ea typeface="Overpass"/>
              </a:rPr>
              <a:t>Within Ansible Tower, playbook runs stream by in real time. As Ansible automates across your infrastructure, you’ll see plays and tasks complete, broken down by each machine, and each success or failure, complete with output. Know what Ansible Tower is up to at any time.</a:t>
            </a:r>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381240" y="685800"/>
            <a:ext cx="6095160" cy="3428280"/>
          </a:xfrm>
          <a:prstGeom prst="rect">
            <a:avLst/>
          </a:prstGeom>
        </p:spPr>
      </p:sp>
      <p:sp>
        <p:nvSpPr>
          <p:cNvPr id="96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15000"/>
              </a:lnSpc>
            </a:pPr>
            <a:r>
              <a:rPr b="0" lang="en-US" sz="1100" spc="-1" strike="noStrike">
                <a:solidFill>
                  <a:srgbClr val="000000"/>
                </a:solidFill>
                <a:latin typeface="Overpass"/>
                <a:ea typeface="Overpass"/>
              </a:rPr>
              <a:t>All automation activity is securely logged. Who ran it, how they customized it, what it did, where it happened - all securely stored and viewable later, or exported through Ansible Tower’s API.</a:t>
            </a:r>
            <a:endParaRPr b="0" lang="en-US" sz="1100" spc="-1" strike="noStrike">
              <a:latin typeface="Arial"/>
            </a:endParaRPr>
          </a:p>
          <a:p>
            <a:pPr marL="216000" indent="-216000">
              <a:lnSpc>
                <a:spcPct val="115000"/>
              </a:lnSpc>
              <a:spcBef>
                <a:spcPts val="1500"/>
              </a:spcBef>
            </a:pPr>
            <a:r>
              <a:rPr b="0" lang="en-US" sz="1100" spc="-1" strike="noStrike">
                <a:solidFill>
                  <a:srgbClr val="000000"/>
                </a:solidFill>
                <a:latin typeface="Overpass"/>
                <a:ea typeface="Overpass"/>
              </a:rPr>
              <a:t>Activity streams extend this by showing a complete audit trail of all changes made to Ansible Tower itself - job creation, inventory changes, credential storage, all securely tracked.</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381240" y="685800"/>
            <a:ext cx="6095160" cy="3428280"/>
          </a:xfrm>
          <a:prstGeom prst="rect">
            <a:avLst/>
          </a:prstGeom>
        </p:spPr>
      </p:sp>
      <p:sp>
        <p:nvSpPr>
          <p:cNvPr id="96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15000"/>
              </a:lnSpc>
            </a:pPr>
            <a:r>
              <a:rPr b="0" lang="en-US" sz="1100" spc="-1" strike="noStrike">
                <a:solidFill>
                  <a:srgbClr val="545860"/>
                </a:solidFill>
                <a:latin typeface="Overpass"/>
                <a:ea typeface="Overpass"/>
              </a:rPr>
              <a:t>Tower’s </a:t>
            </a:r>
            <a:r>
              <a:rPr b="1" lang="en-US" sz="1100" spc="-1" strike="noStrike">
                <a:solidFill>
                  <a:srgbClr val="545860"/>
                </a:solidFill>
                <a:latin typeface="Overpass"/>
                <a:ea typeface="Overpass"/>
              </a:rPr>
              <a:t>inventory syncing</a:t>
            </a:r>
            <a:r>
              <a:rPr b="0" lang="en-US" sz="1100" spc="-1" strike="noStrike">
                <a:solidFill>
                  <a:srgbClr val="545860"/>
                </a:solidFill>
                <a:latin typeface="Overpass"/>
                <a:ea typeface="Overpass"/>
              </a:rPr>
              <a:t> and </a:t>
            </a:r>
            <a:r>
              <a:rPr b="1" lang="en-US" sz="1100" spc="-1" strike="noStrike">
                <a:solidFill>
                  <a:srgbClr val="545860"/>
                </a:solidFill>
                <a:latin typeface="Overpass"/>
                <a:ea typeface="Overpass"/>
              </a:rPr>
              <a:t>provisioning callbacks </a:t>
            </a:r>
            <a:r>
              <a:rPr b="0" lang="en-US" sz="1100" spc="-1" strike="noStrike">
                <a:solidFill>
                  <a:srgbClr val="545860"/>
                </a:solidFill>
                <a:latin typeface="Overpass"/>
                <a:ea typeface="Overpass"/>
              </a:rPr>
              <a:t>allow nodes to request configuration on demand, enabling autoscaling.</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Smart Inventories allow you to organize and automate hosts across all your providers based on a powerful host fact query engine.</a:t>
            </a:r>
            <a:endParaRPr b="0" lang="en-US" sz="1100" spc="-1" strike="noStrike">
              <a:latin typeface="Arial"/>
            </a:endParaRPr>
          </a:p>
          <a:p>
            <a:pPr marL="216000" indent="-216000">
              <a:lnSpc>
                <a:spcPct val="115000"/>
              </a:lnSpc>
              <a:spcBef>
                <a:spcPts val="1500"/>
              </a:spcBef>
              <a:spcAft>
                <a:spcPts val="1500"/>
              </a:spcAft>
            </a:pPr>
            <a:r>
              <a:rPr b="0" lang="en-US" sz="1100" spc="-1" strike="noStrike">
                <a:solidFill>
                  <a:srgbClr val="545860"/>
                </a:solidFill>
                <a:latin typeface="Overpass"/>
                <a:ea typeface="Overpass"/>
              </a:rPr>
              <a:t>See alerts from Red Hat Insights directly from Tower, and use Insights-provided Playbook Remediation to fix issues in your infrastructure.</a:t>
            </a: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381240" y="685800"/>
            <a:ext cx="6095160" cy="3428280"/>
          </a:xfrm>
          <a:prstGeom prst="rect">
            <a:avLst/>
          </a:prstGeom>
        </p:spPr>
      </p:sp>
      <p:sp>
        <p:nvSpPr>
          <p:cNvPr id="96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15000"/>
              </a:lnSpc>
            </a:pPr>
            <a:r>
              <a:rPr b="0" lang="en-US" sz="1100" spc="-1" strike="noStrike">
                <a:solidFill>
                  <a:srgbClr val="000000"/>
                </a:solidFill>
                <a:latin typeface="Overpass"/>
                <a:ea typeface="Overpass"/>
              </a:rPr>
              <a:t>Enables playbook runs, cloud inventory updates, and source control updates can be scheduled inside Ansible Tower - run now, run later, or run forever. </a:t>
            </a:r>
            <a:endParaRPr b="0" lang="en-US" sz="1100" spc="-1" strike="noStrike">
              <a:latin typeface="Arial"/>
            </a:endParaRPr>
          </a:p>
          <a:p>
            <a:pPr marL="216000" indent="-216000">
              <a:lnSpc>
                <a:spcPct val="115000"/>
              </a:lnSpc>
              <a:spcBef>
                <a:spcPts val="1500"/>
              </a:spcBef>
            </a:pPr>
            <a:r>
              <a:rPr b="0" lang="en-US" sz="1100" spc="-1" strike="noStrike">
                <a:solidFill>
                  <a:srgbClr val="000000"/>
                </a:solidFill>
                <a:latin typeface="Overpass"/>
                <a:ea typeface="Overpass"/>
              </a:rPr>
              <a:t>Set up occasional tasks like nightly backups, periodic configuration remediation for compliance, or a full continuous delivery pipeline with just a few clicks.</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381240" y="685800"/>
            <a:ext cx="6095160" cy="3428280"/>
          </a:xfrm>
          <a:prstGeom prst="rect">
            <a:avLst/>
          </a:prstGeom>
        </p:spPr>
      </p:sp>
      <p:sp>
        <p:nvSpPr>
          <p:cNvPr id="97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545860"/>
                </a:solidFill>
                <a:latin typeface="Overpass"/>
                <a:ea typeface="Overpass"/>
              </a:rPr>
              <a:t>Connect Ansible Tower to your external logging and analytics provider to perform analysis of automation and event correlation across your entire environment.</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381240" y="685800"/>
            <a:ext cx="6095160" cy="3428280"/>
          </a:xfrm>
          <a:prstGeom prst="rect">
            <a:avLst/>
          </a:prstGeom>
        </p:spPr>
      </p:sp>
      <p:sp>
        <p:nvSpPr>
          <p:cNvPr id="94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Arial"/>
              </a:rPr>
              <a:t>Cross platform: Linux, Windows, UNIX, Networks, Clouds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Human readable: YAML</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Orchestration plays well with others: HP SA, Puppet, Jenkins, RHNSS, etc.</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381240" y="685800"/>
            <a:ext cx="6095160" cy="3428280"/>
          </a:xfrm>
          <a:prstGeom prst="rect">
            <a:avLst/>
          </a:prstGeom>
        </p:spPr>
      </p:sp>
      <p:sp>
        <p:nvSpPr>
          <p:cNvPr id="97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200" spc="-1" strike="noStrike">
                <a:solidFill>
                  <a:srgbClr val="434343"/>
                </a:solidFill>
                <a:latin typeface="Overpass"/>
                <a:ea typeface="Overpass"/>
              </a:rPr>
              <a:t>Notify a person or team when your job succeeds, or escalate when jobs fail. Send notifications across your entire organization at once, or customize on a per-job basis. </a:t>
            </a:r>
            <a:endParaRPr b="0" lang="en-US" sz="1200" spc="-1" strike="noStrike">
              <a:latin typeface="Arial"/>
            </a:endParaRPr>
          </a:p>
          <a:p>
            <a:pPr marL="216000" indent="-216000">
              <a:lnSpc>
                <a:spcPct val="115000"/>
              </a:lnSpc>
              <a:spcBef>
                <a:spcPts val="1500"/>
              </a:spcBef>
            </a:pPr>
            <a:r>
              <a:rPr b="0" lang="en-US" sz="1200" spc="-1" strike="noStrike">
                <a:solidFill>
                  <a:srgbClr val="434343"/>
                </a:solidFill>
                <a:latin typeface="Overpass"/>
                <a:ea typeface="Overpass"/>
              </a:rPr>
              <a:t>Connect your notifications to Slack, Hipchat, PagerDuty, SMS, email, and more - or post notifications to a custom webhook to trigger other tools in your infrastructure.</a:t>
            </a:r>
            <a:endParaRPr b="0" lang="en-US" sz="1200" spc="-1" strike="noStrike">
              <a:latin typeface="Arial"/>
            </a:endParaRPr>
          </a:p>
          <a:p>
            <a:pPr marL="216000" indent="-216000">
              <a:lnSpc>
                <a:spcPct val="100000"/>
              </a:lnSpc>
              <a:spcBef>
                <a:spcPts val="1500"/>
              </a:spcBef>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381240" y="685800"/>
            <a:ext cx="6095160" cy="3428280"/>
          </a:xfrm>
          <a:prstGeom prst="rect">
            <a:avLst/>
          </a:prstGeom>
        </p:spPr>
      </p:sp>
      <p:sp>
        <p:nvSpPr>
          <p:cNvPr id="97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545860"/>
                </a:solidFill>
                <a:latin typeface="Overpass"/>
                <a:ea typeface="Overpass"/>
              </a:rPr>
              <a:t>Creates the necessary separation and isolation of users and resources. Users can safely use Ansible Tower to work only on the systems in the environments to which they have access</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Connect to your corporate Active Directory, LDAP, or SAML identity provider</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Delegate to users and teams automatically pulled from your corporate directory</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Features:</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Create authentication tokens to connect external tools and services such as GitHub</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Each organization can have their own custom automation environment</a:t>
            </a:r>
            <a:endParaRPr b="0" lang="en-US" sz="1100" spc="-1" strike="noStrike">
              <a:latin typeface="Arial"/>
            </a:endParaRPr>
          </a:p>
          <a:p>
            <a:pPr marL="216000" indent="-216000">
              <a:lnSpc>
                <a:spcPct val="115000"/>
              </a:lnSpc>
              <a:spcBef>
                <a:spcPts val="1500"/>
              </a:spcBef>
            </a:pPr>
            <a:endParaRPr b="0" lang="en-US" sz="1100" spc="-1" strike="noStrike">
              <a:latin typeface="Arial"/>
            </a:endParaRPr>
          </a:p>
          <a:p>
            <a:pPr marL="216000" indent="-216000">
              <a:lnSpc>
                <a:spcPct val="115000"/>
              </a:lnSpc>
              <a:spcBef>
                <a:spcPts val="1500"/>
              </a:spcBef>
            </a:pPr>
            <a:endParaRPr b="0" lang="en-US" sz="1100" spc="-1" strike="noStrike">
              <a:latin typeface="Arial"/>
            </a:endParaRPr>
          </a:p>
          <a:p>
            <a:pPr marL="216000" indent="-216000">
              <a:lnSpc>
                <a:spcPct val="100000"/>
              </a:lnSpc>
              <a:spcBef>
                <a:spcPts val="1500"/>
              </a:spcBef>
            </a:pPr>
            <a:endParaRPr b="0" lang="en-US"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381240" y="685800"/>
            <a:ext cx="6095160" cy="3428280"/>
          </a:xfrm>
          <a:prstGeom prst="rect">
            <a:avLst/>
          </a:prstGeom>
        </p:spPr>
      </p:sp>
      <p:sp>
        <p:nvSpPr>
          <p:cNvPr id="97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15000"/>
              </a:lnSpc>
            </a:pPr>
            <a:r>
              <a:rPr b="0" lang="en-US" sz="1100" spc="-1" strike="noStrike">
                <a:solidFill>
                  <a:srgbClr val="000000"/>
                </a:solidFill>
                <a:latin typeface="Overpass"/>
                <a:ea typeface="Overpass"/>
              </a:rPr>
              <a:t>Ansible</a:t>
            </a:r>
            <a:r>
              <a:rPr b="1" lang="en-US" sz="1100" spc="-1" strike="noStrike">
                <a:solidFill>
                  <a:srgbClr val="cc0000"/>
                </a:solidFill>
                <a:latin typeface="Overpass"/>
                <a:ea typeface="Overpass"/>
              </a:rPr>
              <a:t> </a:t>
            </a:r>
            <a:r>
              <a:rPr b="0" lang="en-US" sz="1100" spc="-1" strike="noStrike">
                <a:solidFill>
                  <a:srgbClr val="545860"/>
                </a:solidFill>
                <a:latin typeface="Overpass"/>
                <a:ea typeface="Overpass"/>
              </a:rPr>
              <a:t>Tower lets you launch playbooks and workflows with just a single click. It can prompt you for variables, let you choose from available secure credentials and monitor the resulting deployments.</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sldImg"/>
          </p:nvPr>
        </p:nvSpPr>
        <p:spPr>
          <a:xfrm>
            <a:off x="381240" y="685800"/>
            <a:ext cx="6095160" cy="3428280"/>
          </a:xfrm>
          <a:prstGeom prst="rect">
            <a:avLst/>
          </a:prstGeom>
        </p:spPr>
      </p:sp>
      <p:sp>
        <p:nvSpPr>
          <p:cNvPr id="97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545860"/>
                </a:solidFill>
                <a:latin typeface="Overpass"/>
                <a:ea typeface="Overpass"/>
              </a:rPr>
              <a:t>Run simple tasks on any host with Ansible Tower's </a:t>
            </a:r>
            <a:r>
              <a:rPr b="1" lang="en-US" sz="1100" spc="-1" strike="noStrike">
                <a:solidFill>
                  <a:srgbClr val="545860"/>
                </a:solidFill>
                <a:latin typeface="Overpass"/>
                <a:ea typeface="Overpass"/>
              </a:rPr>
              <a:t>remote command execution</a:t>
            </a:r>
            <a:r>
              <a:rPr b="0" lang="en-US" sz="1100" spc="-1" strike="noStrike">
                <a:solidFill>
                  <a:srgbClr val="545860"/>
                </a:solidFill>
                <a:latin typeface="Overpass"/>
                <a:ea typeface="Overpass"/>
              </a:rPr>
              <a:t>. </a:t>
            </a:r>
            <a:endParaRPr b="0" lang="en-US" sz="1100" spc="-1" strike="noStrike">
              <a:latin typeface="Arial"/>
            </a:endParaRPr>
          </a:p>
          <a:p>
            <a:pPr marL="216000" indent="-216000">
              <a:lnSpc>
                <a:spcPct val="115000"/>
              </a:lnSpc>
              <a:spcBef>
                <a:spcPts val="1500"/>
              </a:spcBef>
              <a:spcAft>
                <a:spcPts val="1500"/>
              </a:spcAft>
            </a:pPr>
            <a:r>
              <a:rPr b="0" lang="en-US" sz="1100" spc="-1" strike="noStrike">
                <a:solidFill>
                  <a:srgbClr val="545860"/>
                </a:solidFill>
                <a:latin typeface="Overpass"/>
                <a:ea typeface="Overpass"/>
              </a:rPr>
              <a:t>Add users or groups, reset passwords, restart a malfunctioning service or patch a critical security issue, quickly.</a:t>
            </a:r>
            <a:endParaRPr b="0" lang="en-US"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381240" y="685800"/>
            <a:ext cx="6095160" cy="3428280"/>
          </a:xfrm>
          <a:prstGeom prst="rect">
            <a:avLst/>
          </a:prstGeom>
        </p:spPr>
      </p:sp>
      <p:sp>
        <p:nvSpPr>
          <p:cNvPr id="98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434343"/>
                </a:solidFill>
                <a:latin typeface="Overpass"/>
                <a:ea typeface="Overpass"/>
              </a:rPr>
              <a:t>Ansible Tower workflows allow you to chain together different automation tasks to create workflows. </a:t>
            </a:r>
            <a:endParaRPr b="0" lang="en-US" sz="1100" spc="-1" strike="noStrike">
              <a:latin typeface="Arial"/>
            </a:endParaRPr>
          </a:p>
          <a:p>
            <a:pPr marL="216000" indent="-216000">
              <a:lnSpc>
                <a:spcPct val="115000"/>
              </a:lnSpc>
              <a:spcBef>
                <a:spcPts val="1500"/>
              </a:spcBef>
            </a:pPr>
            <a:r>
              <a:rPr b="0" lang="en-US" sz="1100" spc="-1" strike="noStrike">
                <a:solidFill>
                  <a:srgbClr val="434343"/>
                </a:solidFill>
                <a:latin typeface="Overpass"/>
                <a:ea typeface="Overpass"/>
              </a:rPr>
              <a:t>Model your processes and deployments natively in Ansible Tower, including recovery from failures, chained workflows, nested workflows, convergence and more.</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sldImg"/>
          </p:nvPr>
        </p:nvSpPr>
        <p:spPr>
          <a:xfrm>
            <a:off x="381240" y="685800"/>
            <a:ext cx="6095160" cy="3428280"/>
          </a:xfrm>
          <a:prstGeom prst="rect">
            <a:avLst/>
          </a:prstGeom>
        </p:spPr>
      </p:sp>
      <p:sp>
        <p:nvSpPr>
          <p:cNvPr id="98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pPr>
            <a:r>
              <a:rPr b="0" lang="en-US" sz="1100" spc="-1" strike="noStrike">
                <a:solidFill>
                  <a:srgbClr val="545860"/>
                </a:solidFill>
                <a:latin typeface="Overpass"/>
                <a:ea typeface="Overpass"/>
              </a:rPr>
              <a:t>Connect multiple Tower nodes into a Tower cluster to add redundancy and capacity to your automation platform.</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Add reserved capacity, capacity by organization, deploy remote execution nodes for additional local capacity.</a:t>
            </a:r>
            <a:endParaRPr b="0" lang="en-US" sz="1100" spc="-1" strike="noStrike">
              <a:latin typeface="Arial"/>
            </a:endParaRPr>
          </a:p>
          <a:p>
            <a:pPr marL="216000" indent="-216000">
              <a:lnSpc>
                <a:spcPct val="115000"/>
              </a:lnSpc>
              <a:spcBef>
                <a:spcPts val="1500"/>
              </a:spcBef>
            </a:pPr>
            <a:r>
              <a:rPr b="0" lang="en-US" sz="1100" spc="-1" strike="noStrike">
                <a:solidFill>
                  <a:srgbClr val="545860"/>
                </a:solidFill>
                <a:latin typeface="Overpass"/>
                <a:ea typeface="Overpass"/>
              </a:rPr>
              <a:t>Push-button Ansible Tower deployment and dynamic scaling at runtime for Red Hat OpenShift Container Platform users.</a:t>
            </a:r>
            <a:endParaRPr b="0" lang="en-US" sz="1100" spc="-1" strike="noStrike">
              <a:latin typeface="Arial"/>
            </a:endParaRPr>
          </a:p>
          <a:p>
            <a:pPr marL="216000" indent="-216000">
              <a:lnSpc>
                <a:spcPct val="100000"/>
              </a:lnSpc>
              <a:spcBef>
                <a:spcPts val="1500"/>
              </a:spcBef>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381240" y="685800"/>
            <a:ext cx="6095160" cy="3428280"/>
          </a:xfrm>
          <a:prstGeom prst="rect">
            <a:avLst/>
          </a:prstGeom>
        </p:spPr>
      </p:sp>
      <p:sp>
        <p:nvSpPr>
          <p:cNvPr id="94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Arial"/>
              </a:rPr>
              <a:t>Cross platform: Linux, Windows, UNIX, Networks, Clouds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Human readable: YAML</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Orchestration plays well with others: HP SA, Puppet, Jenkins, RHNSS, etc.</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381240" y="685800"/>
            <a:ext cx="6095160" cy="3428280"/>
          </a:xfrm>
          <a:prstGeom prst="rect">
            <a:avLst/>
          </a:prstGeom>
        </p:spPr>
      </p:sp>
      <p:sp>
        <p:nvSpPr>
          <p:cNvPr id="98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100" spc="-1" strike="noStrike">
                <a:solidFill>
                  <a:srgbClr val="000000"/>
                </a:solidFill>
                <a:latin typeface="Arial"/>
              </a:rPr>
              <a:t>60+ System Modules - </a:t>
            </a:r>
            <a:r>
              <a:rPr b="0" lang="en-US" sz="1100" spc="-1" strike="noStrike" u="sng">
                <a:solidFill>
                  <a:srgbClr val="000000"/>
                </a:solidFill>
                <a:uFillTx/>
                <a:latin typeface="Arial"/>
                <a:hlinkClick r:id="rId1"/>
              </a:rPr>
              <a:t>https://docs.ansible.com/ansible/latest/modules/list_of_system_modules.html</a:t>
            </a:r>
            <a:endParaRPr b="0" lang="en-US" sz="1100" spc="-1" strike="noStrike">
              <a:latin typeface="Arial"/>
            </a:endParaRPr>
          </a:p>
          <a:p>
            <a:pPr marL="216000" indent="-216000">
              <a:lnSpc>
                <a:spcPct val="100000"/>
              </a:lnSpc>
            </a:pPr>
            <a:r>
              <a:rPr b="0" lang="en-US" sz="1100" spc="-1" strike="noStrike">
                <a:solidFill>
                  <a:srgbClr val="000000"/>
                </a:solidFill>
                <a:latin typeface="Arial"/>
              </a:rPr>
              <a:t>50+ Packaging Modules - </a:t>
            </a:r>
            <a:r>
              <a:rPr b="0" lang="en-US" sz="1100" spc="-1" strike="noStrike" u="sng">
                <a:solidFill>
                  <a:srgbClr val="000000"/>
                </a:solidFill>
                <a:uFillTx/>
                <a:latin typeface="Arial"/>
                <a:hlinkClick r:id="rId2"/>
              </a:rPr>
              <a:t>https://docs.ansible.com/ansible/latest/modules/list_of_packaging_modules.html</a:t>
            </a:r>
            <a:endParaRPr b="0" lang="en-US" sz="1100" spc="-1" strike="noStrike">
              <a:latin typeface="Arial"/>
            </a:endParaRPr>
          </a:p>
          <a:p>
            <a:pPr marL="216000" indent="-216000">
              <a:lnSpc>
                <a:spcPct val="100000"/>
              </a:lnSpc>
            </a:pPr>
            <a:r>
              <a:rPr b="0" lang="en-US" sz="1100" spc="-1" strike="noStrike">
                <a:solidFill>
                  <a:srgbClr val="000000"/>
                </a:solidFill>
                <a:latin typeface="Arial"/>
              </a:rPr>
              <a:t>20+ File Modules - </a:t>
            </a:r>
            <a:r>
              <a:rPr b="0" lang="en-US" sz="1100" spc="-1" strike="noStrike" u="sng">
                <a:solidFill>
                  <a:srgbClr val="000000"/>
                </a:solidFill>
                <a:uFillTx/>
                <a:latin typeface="Arial"/>
                <a:hlinkClick r:id="rId3"/>
              </a:rPr>
              <a:t>https://docs.ansible.com/ansible/latest/modules/list_of_files_modules.html</a:t>
            </a:r>
            <a:endParaRPr b="0" lang="en-US" sz="1100" spc="-1" strike="noStrike">
              <a:latin typeface="Arial"/>
            </a:endParaRPr>
          </a:p>
          <a:p>
            <a:pPr marL="216000" indent="-216000">
              <a:lnSpc>
                <a:spcPct val="100000"/>
              </a:lnSpc>
            </a:pPr>
            <a:r>
              <a:rPr b="0" lang="en-US" sz="1100" spc="-1" strike="noStrike">
                <a:solidFill>
                  <a:srgbClr val="000000"/>
                </a:solidFill>
                <a:latin typeface="Arial"/>
              </a:rPr>
              <a:t>7+ Command Modules - </a:t>
            </a:r>
            <a:r>
              <a:rPr b="0" lang="en-US" sz="1100" spc="-1" strike="noStrike" u="sng">
                <a:solidFill>
                  <a:srgbClr val="000000"/>
                </a:solidFill>
                <a:uFillTx/>
                <a:latin typeface="Arial"/>
                <a:hlinkClick r:id="rId4"/>
              </a:rPr>
              <a:t>https://docs.ansible.com/ansible/latest/modules/list_of_commands_modules.html</a:t>
            </a:r>
            <a:endParaRPr b="0" lang="en-US" sz="1100" spc="-1" strike="noStrike">
              <a:latin typeface="Arial"/>
            </a:endParaRPr>
          </a:p>
          <a:p>
            <a:pPr marL="216000" indent="-216000">
              <a:lnSpc>
                <a:spcPct val="100000"/>
              </a:lnSpc>
            </a:pPr>
            <a:r>
              <a:rPr b="0" lang="en-US" sz="1100" spc="-1" strike="noStrike">
                <a:solidFill>
                  <a:srgbClr val="000000"/>
                </a:solidFill>
                <a:latin typeface="Arial"/>
              </a:rPr>
              <a:t>10+ Clustering Modules </a:t>
            </a:r>
            <a:r>
              <a:rPr b="0" lang="en-US" sz="1100" spc="-1" strike="noStrike" u="sng">
                <a:solidFill>
                  <a:srgbClr val="000000"/>
                </a:solidFill>
                <a:uFillTx/>
                <a:latin typeface="Arial"/>
                <a:hlinkClick r:id="rId5"/>
              </a:rPr>
              <a:t>https://docs.ansible.com/ansible/latest/modules/list_of_clustering_modules.html</a:t>
            </a:r>
            <a:r>
              <a:rPr b="0" lang="en-US" sz="1100" spc="-1" strike="noStrike">
                <a:solidFill>
                  <a:srgbClr val="000000"/>
                </a:solidFill>
                <a:latin typeface="Arial"/>
              </a:rPr>
              <a:t>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Automate every task and process on Linux</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Managed nodes requirements: https://docs.ansible.com/ansible/latest/installation_guide/intro_installation.html#managed-node-requirements</a:t>
            </a:r>
            <a:endParaRPr b="0" lang="en-US"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381240" y="685800"/>
            <a:ext cx="6095160" cy="3428280"/>
          </a:xfrm>
          <a:prstGeom prst="rect">
            <a:avLst/>
          </a:prstGeom>
        </p:spPr>
      </p:sp>
      <p:sp>
        <p:nvSpPr>
          <p:cNvPr id="98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200000"/>
              </a:lnSpc>
            </a:pPr>
            <a:r>
              <a:rPr b="0" lang="en-US" sz="1200" spc="-1" strike="noStrike">
                <a:solidFill>
                  <a:srgbClr val="000000"/>
                </a:solidFill>
                <a:latin typeface="Overpass"/>
                <a:ea typeface="Overpass"/>
              </a:rPr>
              <a:t>Ansible Network modules comprise 1/3 of all modules that ship with Ansible Engine</a:t>
            </a:r>
            <a:r>
              <a:rPr b="0" lang="en-US" sz="1200" spc="-1" strike="noStrike">
                <a:solidFill>
                  <a:srgbClr val="000000"/>
                </a:solidFill>
                <a:latin typeface="Open Sans"/>
                <a:ea typeface="Open Sans"/>
              </a:rPr>
              <a:t>. Hoping to be able to search against Galaxy some day for all Ansible Network community Roles.</a:t>
            </a:r>
            <a:endParaRPr b="0" lang="en-US" sz="1200" spc="-1" strike="noStrike">
              <a:latin typeface="Arial"/>
            </a:endParaRPr>
          </a:p>
          <a:p>
            <a:pPr marL="216000" indent="-216000">
              <a:lnSpc>
                <a:spcPct val="100000"/>
              </a:lnSpc>
              <a:spcBef>
                <a:spcPts val="601"/>
              </a:spcBef>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sldImg"/>
          </p:nvPr>
        </p:nvSpPr>
        <p:spPr>
          <a:xfrm>
            <a:off x="381240" y="685800"/>
            <a:ext cx="6095160" cy="3428280"/>
          </a:xfrm>
          <a:prstGeom prst="rect">
            <a:avLst/>
          </a:prstGeom>
        </p:spPr>
      </p:sp>
      <p:sp>
        <p:nvSpPr>
          <p:cNvPr id="98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sldImg"/>
          </p:nvPr>
        </p:nvSpPr>
        <p:spPr>
          <a:xfrm>
            <a:off x="381240" y="685800"/>
            <a:ext cx="6095160" cy="3428280"/>
          </a:xfrm>
          <a:prstGeom prst="rect">
            <a:avLst/>
          </a:prstGeom>
        </p:spPr>
      </p:sp>
      <p:sp>
        <p:nvSpPr>
          <p:cNvPr id="99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381240" y="685800"/>
            <a:ext cx="6095160" cy="3428280"/>
          </a:xfrm>
          <a:prstGeom prst="rect">
            <a:avLst/>
          </a:prstGeom>
        </p:spPr>
      </p:sp>
      <p:sp>
        <p:nvSpPr>
          <p:cNvPr id="99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sldImg"/>
          </p:nvPr>
        </p:nvSpPr>
        <p:spPr>
          <a:xfrm>
            <a:off x="381240" y="685800"/>
            <a:ext cx="6095160" cy="3428280"/>
          </a:xfrm>
          <a:prstGeom prst="rect">
            <a:avLst/>
          </a:prstGeom>
        </p:spPr>
      </p:sp>
      <p:sp>
        <p:nvSpPr>
          <p:cNvPr id="99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100" spc="-1" strike="noStrike">
                <a:solidFill>
                  <a:srgbClr val="000000"/>
                </a:solidFill>
                <a:latin typeface="Arial"/>
              </a:rPr>
              <a:t>Ansible Windows module count can be derived from </a:t>
            </a:r>
            <a:r>
              <a:rPr b="0" lang="en-US" sz="1100" spc="-1" strike="noStrike" u="sng">
                <a:solidFill>
                  <a:srgbClr val="000000"/>
                </a:solidFill>
                <a:uFillTx/>
                <a:latin typeface="Arial"/>
                <a:hlinkClick r:id="rId1"/>
              </a:rPr>
              <a:t>https://docs.ansible.com/ansible/devel/modules/list_of_windows_modules.html</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PowerShell DSC Resources commands (needs to be run on a Windows host)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Unique DSC Resources</a:t>
            </a:r>
            <a:endParaRPr b="0" lang="en-US" sz="1100" spc="-1" strike="noStrike">
              <a:latin typeface="Arial"/>
            </a:endParaRPr>
          </a:p>
          <a:p>
            <a:pPr marL="216000" indent="-216000">
              <a:lnSpc>
                <a:spcPct val="100000"/>
              </a:lnSpc>
            </a:pPr>
            <a:r>
              <a:rPr b="0" lang="en-US" sz="1100" spc="-1" strike="noStrike">
                <a:solidFill>
                  <a:srgbClr val="000000"/>
                </a:solidFill>
                <a:latin typeface="Courier New"/>
                <a:ea typeface="Courier New"/>
              </a:rPr>
              <a:t>Find-DscResource | Measure-Object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Courier New"/>
                <a:ea typeface="Courier New"/>
              </a:rPr>
              <a:t>Unique DSC Modules</a:t>
            </a:r>
            <a:endParaRPr b="0" lang="en-US" sz="1100" spc="-1" strike="noStrike">
              <a:latin typeface="Arial"/>
            </a:endParaRPr>
          </a:p>
          <a:p>
            <a:pPr marL="216000" indent="-216000">
              <a:lnSpc>
                <a:spcPct val="100000"/>
              </a:lnSpc>
            </a:pPr>
            <a:r>
              <a:rPr b="0" lang="en-US" sz="1100" spc="-1" strike="noStrike">
                <a:solidFill>
                  <a:srgbClr val="000000"/>
                </a:solidFill>
                <a:latin typeface="Courier New"/>
                <a:ea typeface="Courier New"/>
              </a:rPr>
              <a:t>Find-DscResource | Select-Object -Property modulename -Unique | Measure-Object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Courier New"/>
                <a:ea typeface="Courier New"/>
              </a:rPr>
              <a:t>Builtin DSC Resources (comes pre-installed with Windows and at this time is around 20 resources)</a:t>
            </a:r>
            <a:endParaRPr b="0" lang="en-US" sz="1100" spc="-1" strike="noStrike">
              <a:latin typeface="Arial"/>
            </a:endParaRPr>
          </a:p>
          <a:p>
            <a:pPr marL="216000" indent="-216000">
              <a:lnSpc>
                <a:spcPct val="100000"/>
              </a:lnSpc>
            </a:pPr>
            <a:r>
              <a:rPr b="0" lang="en-US" sz="1100" spc="-1" strike="noStrike" u="sng">
                <a:solidFill>
                  <a:srgbClr val="000000"/>
                </a:solidFill>
                <a:uFillTx/>
                <a:latin typeface="Courier New"/>
                <a:ea typeface="Courier New"/>
                <a:hlinkClick r:id="rId2"/>
              </a:rPr>
              <a:t>https://docs.microsoft.com/en-us/powershell/dsc/resources/resources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Courier New"/>
                <a:ea typeface="Courier New"/>
              </a:rPr>
              <a:t>A DSC Resource is comparable to an Ansible module where it manages an individual resource whereas a DSC Module is a collection of similar resources, e.g. a DSC Module that can be downloaded would be xHyper-V </a:t>
            </a:r>
            <a:r>
              <a:rPr b="0" lang="en-US" sz="1100" spc="-1" strike="noStrike" u="sng">
                <a:solidFill>
                  <a:srgbClr val="000000"/>
                </a:solidFill>
                <a:uFillTx/>
                <a:latin typeface="Courier New"/>
                <a:ea typeface="Courier New"/>
                <a:hlinkClick r:id="rId3"/>
              </a:rPr>
              <a:t>https://github.com/PowerShell/xHyper-V</a:t>
            </a:r>
            <a:r>
              <a:rPr b="0" lang="en-US" sz="1100" spc="-1" strike="noStrike">
                <a:solidFill>
                  <a:srgbClr val="000000"/>
                </a:solidFill>
                <a:latin typeface="Courier New"/>
                <a:ea typeface="Courier New"/>
              </a:rPr>
              <a:t>. It contains numerous resources like MSFT_xVMHyperV, MSFT_xVMHost and so on </a:t>
            </a:r>
            <a:r>
              <a:rPr b="0" lang="en-US" sz="1100" spc="-1" strike="noStrike" u="sng">
                <a:solidFill>
                  <a:srgbClr val="000000"/>
                </a:solidFill>
                <a:uFillTx/>
                <a:latin typeface="Courier New"/>
                <a:ea typeface="Courier New"/>
                <a:hlinkClick r:id="rId4"/>
              </a:rPr>
              <a:t>https://github.com/PowerShell/xHyper-V/tree/dev/DSCResources</a:t>
            </a:r>
            <a:r>
              <a:rPr b="0" lang="en-US" sz="1100" spc="-1" strike="noStrike">
                <a:solidFill>
                  <a:srgbClr val="000000"/>
                </a:solidFill>
                <a:latin typeface="Courier New"/>
                <a:ea typeface="Courier New"/>
              </a:rPr>
              <a:t>. The code quality of each DSC resource varies as they are public and potentially managed outside of Microsoft. This is similar to the wide range of quality that can be found on Ansible Galaxy.</a:t>
            </a: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Img"/>
          </p:nvPr>
        </p:nvSpPr>
        <p:spPr>
          <a:xfrm>
            <a:off x="381240" y="685800"/>
            <a:ext cx="6095160" cy="3428280"/>
          </a:xfrm>
          <a:prstGeom prst="rect">
            <a:avLst/>
          </a:prstGeom>
        </p:spPr>
      </p:sp>
      <p:sp>
        <p:nvSpPr>
          <p:cNvPr id="99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100" spc="-1" strike="noStrike">
                <a:solidFill>
                  <a:srgbClr val="000000"/>
                </a:solidFill>
                <a:latin typeface="Arial"/>
              </a:rPr>
              <a:t>Microsoft Azure, Google Compute Engine (GCE), Amazon Web Services, Red Hat Openstack, and more</a:t>
            </a:r>
            <a:endParaRPr b="0" lang="en-US" sz="1100" spc="-1" strike="noStrike">
              <a:latin typeface="Arial"/>
            </a:endParaRPr>
          </a:p>
          <a:p>
            <a:pPr marL="216000" indent="-216000">
              <a:lnSpc>
                <a:spcPct val="100000"/>
              </a:lnSpc>
            </a:pPr>
            <a:r>
              <a:rPr b="0" lang="en-US" sz="1100" spc="-1" strike="noStrike">
                <a:solidFill>
                  <a:srgbClr val="000000"/>
                </a:solidFill>
                <a:latin typeface="Arial"/>
              </a:rPr>
              <a:t>https://docs.ansible.com/ansible/devel/modules/list_of_cloud_modules.html</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381240" y="685800"/>
            <a:ext cx="6095160" cy="3428280"/>
          </a:xfrm>
          <a:prstGeom prst="rect">
            <a:avLst/>
          </a:prstGeom>
        </p:spPr>
      </p:sp>
      <p:sp>
        <p:nvSpPr>
          <p:cNvPr id="94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15000"/>
              </a:lnSpc>
              <a:spcBef>
                <a:spcPts val="1100"/>
              </a:spcBef>
            </a:pPr>
            <a:r>
              <a:rPr b="0" lang="en-US" sz="1100" spc="-1" strike="noStrike">
                <a:solidFill>
                  <a:srgbClr val="333333"/>
                </a:solidFill>
                <a:latin typeface="Arial"/>
              </a:rPr>
              <a:t>Agentless architecture</a:t>
            </a:r>
            <a:endParaRPr b="0" lang="en-US" sz="1100" spc="-1" strike="noStrike">
              <a:latin typeface="Arial"/>
            </a:endParaRPr>
          </a:p>
          <a:p>
            <a:pPr marL="216000" indent="-216000">
              <a:lnSpc>
                <a:spcPct val="115000"/>
              </a:lnSpc>
              <a:spcBef>
                <a:spcPts val="1100"/>
              </a:spcBef>
            </a:pPr>
            <a:r>
              <a:rPr b="0" lang="en-US" sz="1100" spc="-1" strike="noStrike">
                <a:solidFill>
                  <a:srgbClr val="333333"/>
                </a:solidFill>
                <a:latin typeface="Arial"/>
              </a:rPr>
              <a:t>Uses OpenSSH and WinRM</a:t>
            </a:r>
            <a:endParaRPr b="0" lang="en-US" sz="1100" spc="-1" strike="noStrike">
              <a:latin typeface="Arial"/>
            </a:endParaRPr>
          </a:p>
          <a:p>
            <a:pPr marL="216000" indent="-216000">
              <a:lnSpc>
                <a:spcPct val="115000"/>
              </a:lnSpc>
              <a:spcBef>
                <a:spcPts val="1100"/>
              </a:spcBef>
            </a:pPr>
            <a:r>
              <a:rPr b="0" lang="en-US" sz="1100" spc="-1" strike="noStrike">
                <a:solidFill>
                  <a:srgbClr val="333333"/>
                </a:solidFill>
                <a:latin typeface="Arial"/>
              </a:rPr>
              <a:t>No agents to exploit or update</a:t>
            </a:r>
            <a:endParaRPr b="0" lang="en-US" sz="1100" spc="-1" strike="noStrike">
              <a:latin typeface="Arial"/>
            </a:endParaRPr>
          </a:p>
          <a:p>
            <a:pPr marL="216000" indent="-216000">
              <a:lnSpc>
                <a:spcPct val="115000"/>
              </a:lnSpc>
              <a:spcBef>
                <a:spcPts val="1100"/>
              </a:spcBef>
            </a:pPr>
            <a:r>
              <a:rPr b="0" lang="en-US" sz="1100" spc="-1" strike="noStrike">
                <a:solidFill>
                  <a:srgbClr val="333333"/>
                </a:solidFill>
                <a:latin typeface="Arial"/>
              </a:rPr>
              <a:t>Predictable, reliable and secure</a:t>
            </a:r>
            <a:endParaRPr b="0" lang="en-US" sz="1100" spc="-1" strike="noStrike">
              <a:latin typeface="Arial"/>
            </a:endParaRPr>
          </a:p>
          <a:p>
            <a:pPr marL="216000" indent="-216000">
              <a:lnSpc>
                <a:spcPct val="100000"/>
              </a:lnSpc>
              <a:spcBef>
                <a:spcPts val="1100"/>
              </a:spcBef>
            </a:pPr>
            <a:r>
              <a:rPr b="0" lang="en-US" sz="1100" spc="-1" strike="noStrike">
                <a:solidFill>
                  <a:srgbClr val="000000"/>
                </a:solidFill>
                <a:latin typeface="Arial"/>
              </a:rPr>
              <a:t>Ansible automates technologies you already use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With the power of a community behind it generating more integrations every day</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a:t>
            </a:r>
            <a:endParaRPr b="0" lang="en-US" sz="1100" spc="-1" strike="noStrike">
              <a:latin typeface="Arial"/>
            </a:endParaRPr>
          </a:p>
          <a:p>
            <a:pPr marL="216000" indent="-216000">
              <a:lnSpc>
                <a:spcPct val="100000"/>
              </a:lnSpc>
            </a:pPr>
            <a:r>
              <a:rPr b="0" lang="en-US" sz="1100" spc="-1" strike="noStrike">
                <a:solidFill>
                  <a:srgbClr val="000000"/>
                </a:solidFill>
                <a:latin typeface="Arial"/>
              </a:rPr>
              <a:t>Points Tim Yeaton added here in his delivery:</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Communities of partners building around our language </a:t>
            </a:r>
            <a:endParaRPr b="0" lang="en-US" sz="1100" spc="-1" strike="noStrike">
              <a:latin typeface="Arial"/>
            </a:endParaRPr>
          </a:p>
          <a:p>
            <a:pPr marL="216000" indent="-216000">
              <a:lnSpc>
                <a:spcPct val="100000"/>
              </a:lnSpc>
            </a:pPr>
            <a:r>
              <a:rPr b="0" lang="en-US" sz="1100" spc="-1" strike="noStrike">
                <a:solidFill>
                  <a:srgbClr val="000000"/>
                </a:solidFill>
                <a:latin typeface="Arial"/>
              </a:rPr>
              <a:t>Tremendous adoption to date - realization in order to scale you have to automate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381240" y="685800"/>
            <a:ext cx="6095160" cy="3428280"/>
          </a:xfrm>
          <a:prstGeom prst="rect">
            <a:avLst/>
          </a:prstGeom>
        </p:spPr>
      </p:sp>
      <p:sp>
        <p:nvSpPr>
          <p:cNvPr id="94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545860"/>
                </a:solidFill>
                <a:latin typeface="Arial"/>
              </a:rPr>
              <a:t>Cross platform: Linux, Windows, UNIX, Networks, Clouds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Human readable: YAML</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545860"/>
                </a:solidFill>
                <a:latin typeface="Arial"/>
              </a:rPr>
              <a:t>Orchestration plays well with others: HP SA, Puppet, Jenkins, RHNSS, etc.</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381240" y="685800"/>
            <a:ext cx="6095160" cy="3428280"/>
          </a:xfrm>
          <a:prstGeom prst="rect">
            <a:avLst/>
          </a:prstGeom>
        </p:spPr>
      </p:sp>
      <p:sp>
        <p:nvSpPr>
          <p:cNvPr id="94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n-US" sz="1200" spc="-1" strike="noStrike">
                <a:solidFill>
                  <a:srgbClr val="0e1012"/>
                </a:solidFill>
                <a:latin typeface="Calibri"/>
                <a:ea typeface="Calibri"/>
              </a:rPr>
              <a:t>Playbook example: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The name fields are human-readable comments. Optional, but useful as comments to the Playbook. These strings also show up in Tower, so it is easy to correlate any failures in a long running Playbook.</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Inventory call-out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Variables can be handled in several different ways:</a:t>
            </a: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Directly in the playbook</a:t>
            </a: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As part of a separate vars file</a:t>
            </a: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Via the command line</a:t>
            </a: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As output from a previous play</a:t>
            </a: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	</a:t>
            </a:r>
            <a:r>
              <a:rPr b="0" lang="en-US" sz="1200" spc="-1" strike="noStrike">
                <a:solidFill>
                  <a:srgbClr val="0e1012"/>
                </a:solidFill>
                <a:latin typeface="Calibri"/>
                <a:ea typeface="Calibri"/>
              </a:rPr>
              <a:t>Via Tower</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Ansible supports sudo, su, powerbroker, and other privilege escalation mechanisms.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The real work. General format: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e1012"/>
                </a:solidFill>
                <a:latin typeface="Calibri"/>
                <a:ea typeface="Calibri"/>
              </a:rPr>
              <a:t>&lt;&lt;module&gt;&gt;: key=value</a:t>
            </a: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0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8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8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9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9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2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2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3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6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6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6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6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0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0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0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0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0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4840"/>
            <a:ext cx="8228880" cy="85896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8" name="Google Shape;95;p27" descr="logo_interior_black.png"/>
          <p:cNvPicPr/>
          <p:nvPr/>
        </p:nvPicPr>
        <p:blipFill>
          <a:blip r:embed="rId3"/>
          <a:srcRect l="0" t="385" r="0" b="385"/>
          <a:stretch/>
        </p:blipFill>
        <p:spPr>
          <a:xfrm>
            <a:off x="8327520" y="4819680"/>
            <a:ext cx="654120" cy="208440"/>
          </a:xfrm>
          <a:prstGeom prst="rect">
            <a:avLst/>
          </a:prstGeom>
          <a:ln>
            <a:noFill/>
          </a:ln>
        </p:spPr>
      </p:pic>
      <p:sp>
        <p:nvSpPr>
          <p:cNvPr id="39" name="CustomShape 1"/>
          <p:cNvSpPr/>
          <p:nvPr/>
        </p:nvSpPr>
        <p:spPr>
          <a:xfrm>
            <a:off x="11160" y="0"/>
            <a:ext cx="9143280" cy="5164920"/>
          </a:xfrm>
          <a:prstGeom prst="rect">
            <a:avLst/>
          </a:prstGeom>
          <a:solidFill>
            <a:srgbClr val="f3f3f3"/>
          </a:solidFill>
          <a:ln>
            <a:noFill/>
          </a:ln>
        </p:spPr>
        <p:style>
          <a:lnRef idx="0"/>
          <a:fillRef idx="0"/>
          <a:effectRef idx="0"/>
          <a:fontRef idx="minor"/>
        </p:style>
      </p:sp>
      <p:sp>
        <p:nvSpPr>
          <p:cNvPr id="40" name="PlaceHolder 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7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1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15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pic>
        <p:nvPicPr>
          <p:cNvPr id="192" name="Google Shape;245;p58" descr=""/>
          <p:cNvPicPr/>
          <p:nvPr/>
        </p:nvPicPr>
        <p:blipFill>
          <a:blip r:embed="rId2"/>
          <a:srcRect l="-13188" t="-47703" r="-9484" b="-37713"/>
          <a:stretch/>
        </p:blipFill>
        <p:spPr>
          <a:xfrm>
            <a:off x="8077680" y="4642560"/>
            <a:ext cx="989280" cy="353160"/>
          </a:xfrm>
          <a:prstGeom prst="rect">
            <a:avLst/>
          </a:prstGeom>
          <a:ln>
            <a:noFill/>
          </a:ln>
        </p:spPr>
      </p:pic>
      <p:sp>
        <p:nvSpPr>
          <p:cNvPr id="1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94"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23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45860"/>
        </a:solidFill>
      </p:bgPr>
    </p:bg>
    <p:spTree>
      <p:nvGrpSpPr>
        <p:cNvPr id="1" name=""/>
        <p:cNvGrpSpPr/>
        <p:nvPr/>
      </p:nvGrpSpPr>
      <p:grpSpPr>
        <a:xfrm>
          <a:off x="0" y="0"/>
          <a:ext cx="0" cy="0"/>
          <a:chOff x="0" y="0"/>
          <a:chExt cx="0" cy="0"/>
        </a:xfrm>
      </p:grpSpPr>
      <p:pic>
        <p:nvPicPr>
          <p:cNvPr id="269" name="Google Shape;7;p2" descr=""/>
          <p:cNvPicPr/>
          <p:nvPr/>
        </p:nvPicPr>
        <p:blipFill>
          <a:blip r:embed="rId2"/>
          <a:stretch/>
        </p:blipFill>
        <p:spPr>
          <a:xfrm>
            <a:off x="8165520" y="4723200"/>
            <a:ext cx="813600" cy="191880"/>
          </a:xfrm>
          <a:prstGeom prst="rect">
            <a:avLst/>
          </a:prstGeom>
          <a:ln>
            <a:noFill/>
          </a:ln>
        </p:spPr>
      </p:pic>
      <p:sp>
        <p:nvSpPr>
          <p:cNvPr id="2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27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slideLayout" Target="../slideLayouts/slideLayout25.xml"/><Relationship Id="rId1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1" Type="http://schemas.openxmlformats.org/officeDocument/2006/relationships/image" Target="../media/image104.png"/><Relationship Id="rId12" Type="http://schemas.openxmlformats.org/officeDocument/2006/relationships/image" Target="../media/image105.png"/><Relationship Id="rId1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hyperlink" Target="https://github.com/ansible/ansible-examples" TargetMode="External"/><Relationship Id="rId2" Type="http://schemas.openxmlformats.org/officeDocument/2006/relationships/hyperlink" Target="https://github.com/ansible/ansible-examples/tree/master/lamp_haproxy" TargetMode="External"/><Relationship Id="rId3" Type="http://schemas.openxmlformats.org/officeDocument/2006/relationships/hyperlink" Target="https://github.com/ansible/ansible-examples/tree/master/windows" TargetMode="External"/><Relationship Id="rId4" Type="http://schemas.openxmlformats.org/officeDocument/2006/relationships/hyperlink" Target="https://github.com/ansible/ansible-lockdown" TargetMode="External"/><Relationship Id="rId5" Type="http://schemas.openxmlformats.org/officeDocument/2006/relationships/hyperlink" Target="https://ansible.com/linklight" TargetMode="External"/><Relationship Id="rId6" Type="http://schemas.openxmlformats.org/officeDocument/2006/relationships/hyperlink" Target="http://github.com/network-automation" TargetMode="External"/><Relationship Id="rId7" Type="http://schemas.openxmlformats.org/officeDocument/2006/relationships/image" Target="../media/image106.png"/><Relationship Id="rId8"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3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www.redhat.com/en/engage/total-economic-impact-ansible-tower-20180710" TargetMode="External"/><Relationship Id="rId2" Type="http://schemas.openxmlformats.org/officeDocument/2006/relationships/image" Target="../media/image114.png"/><Relationship Id="rId3"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6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6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6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6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6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6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6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30.jpe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61.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6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6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6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6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www.ansible.com/resources/get-started" TargetMode="External"/><Relationship Id="rId2" Type="http://schemas.openxmlformats.org/officeDocument/2006/relationships/slideLayout" Target="../slideLayouts/slideLayout6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4.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73.xml"/>
</Relationships>
</file>

<file path=ppt/slides/_rels/slide45.xml.rels><?xml version="1.0" encoding="UTF-8"?>
<Relationships xmlns="http://schemas.openxmlformats.org/package/2006/relationships"><Relationship Id="rId1" Type="http://schemas.openxmlformats.org/officeDocument/2006/relationships/hyperlink" Target="https://www.ansible.com/products/network-automation" TargetMode="External"/><Relationship Id="rId2" Type="http://schemas.openxmlformats.org/officeDocument/2006/relationships/hyperlink" Target="https://www.ansible.com/products/network-automation" TargetMode="External"/><Relationship Id="rId3" Type="http://schemas.openxmlformats.org/officeDocument/2006/relationships/hyperlink" Target="https://galaxy.ansible.com/ansible-network" TargetMode="External"/><Relationship Id="rId4" Type="http://schemas.openxmlformats.org/officeDocument/2006/relationships/slideLayout" Target="../slideLayouts/slideLayout61.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61.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8.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6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6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slideLayout" Target="../slideLayouts/slideLayout73.xml"/>
</Relationships>
</file>

<file path=ppt/slides/_rels/slide52.xml.rels><?xml version="1.0" encoding="UTF-8"?>
<Relationships xmlns="http://schemas.openxmlformats.org/package/2006/relationships"><Relationship Id="rId1" Type="http://schemas.openxmlformats.org/officeDocument/2006/relationships/hyperlink" Target="https://www.ansible.com/integrations/infrastructure/windows" TargetMode="External"/><Relationship Id="rId2" Type="http://schemas.openxmlformats.org/officeDocument/2006/relationships/slideLayout" Target="../slideLayouts/slideLayout6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slideLayout" Target="../slideLayouts/slideLayout73.xml"/>
</Relationships>
</file>

<file path=ppt/slides/_rels/slide58.xml.rels><?xml version="1.0" encoding="UTF-8"?>
<Relationships xmlns="http://schemas.openxmlformats.org/package/2006/relationships"><Relationship Id="rId1" Type="http://schemas.openxmlformats.org/officeDocument/2006/relationships/hyperlink" Target="https://www.ansible.com/integrations/cloud" TargetMode="External"/><Relationship Id="rId2" Type="http://schemas.openxmlformats.org/officeDocument/2006/relationships/slideLayout" Target="../slideLayouts/slideLayout6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7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8.xml.rels><?xml version="1.0" encoding="UTF-8"?>
<Relationships xmlns="http://schemas.openxmlformats.org/package/2006/relationships"><Relationship Id="rId1" Type="http://schemas.openxmlformats.org/officeDocument/2006/relationships/hyperlink" Target="http://ansible.com/get-started" TargetMode="External"/><Relationship Id="rId2" Type="http://schemas.openxmlformats.org/officeDocument/2006/relationships/hyperlink" Target="https://www.ansible.com/products/tower/trial" TargetMode="External"/><Relationship Id="rId3" Type="http://schemas.openxmlformats.org/officeDocument/2006/relationships/hyperlink" Target="https://www.ansible.com/workshops" TargetMode="External"/><Relationship Id="rId4" Type="http://schemas.openxmlformats.org/officeDocument/2006/relationships/hyperlink" Target="https://www.redhat.com/en/services/training/all-courses-exams" TargetMode="External"/><Relationship Id="rId5" Type="http://schemas.openxmlformats.org/officeDocument/2006/relationships/hyperlink" Target="https://www.ansible.com/community" TargetMode="External"/><Relationship Id="rId6" Type="http://schemas.openxmlformats.org/officeDocument/2006/relationships/hyperlink" Target="https://twitter.com/ansible" TargetMode="External"/><Relationship Id="rId7" Type="http://schemas.openxmlformats.org/officeDocument/2006/relationships/hyperlink" Target="https://www.facebook.com/ansibleautomation" TargetMode="External"/><Relationship Id="rId8"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4" name="CustomShape 1"/>
          <p:cNvSpPr/>
          <p:nvPr/>
        </p:nvSpPr>
        <p:spPr>
          <a:xfrm>
            <a:off x="468360" y="2134080"/>
            <a:ext cx="6309720" cy="5205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000" spc="-1" strike="noStrike">
                <a:solidFill>
                  <a:srgbClr val="000000"/>
                </a:solidFill>
                <a:latin typeface="Overpass"/>
                <a:ea typeface="Overpass"/>
              </a:rPr>
              <a:t>Automation for everyone</a:t>
            </a:r>
            <a:endParaRPr b="0" lang="en-US" sz="3000" spc="-1" strike="noStrike">
              <a:latin typeface="Arial"/>
            </a:endParaRPr>
          </a:p>
        </p:txBody>
      </p:sp>
      <p:sp>
        <p:nvSpPr>
          <p:cNvPr id="315" name="CustomShape 2"/>
          <p:cNvSpPr/>
          <p:nvPr/>
        </p:nvSpPr>
        <p:spPr>
          <a:xfrm>
            <a:off x="468360" y="2638440"/>
            <a:ext cx="6309720" cy="5205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verpass"/>
                <a:ea typeface="Overpass"/>
              </a:rPr>
              <a:t>Ansible technical introduction and overview</a:t>
            </a:r>
            <a:endParaRPr b="0" lang="en-US" sz="1400" spc="-1" strike="noStrike">
              <a:latin typeface="Arial"/>
            </a:endParaRPr>
          </a:p>
        </p:txBody>
      </p:sp>
      <p:sp>
        <p:nvSpPr>
          <p:cNvPr id="316" name="CustomShape 3"/>
          <p:cNvSpPr/>
          <p:nvPr/>
        </p:nvSpPr>
        <p:spPr>
          <a:xfrm>
            <a:off x="504720" y="3669840"/>
            <a:ext cx="4384440" cy="813240"/>
          </a:xfrm>
          <a:prstGeom prst="rect">
            <a:avLst/>
          </a:prstGeom>
          <a:noFill/>
          <a:ln>
            <a:noFill/>
          </a:ln>
        </p:spPr>
        <p:style>
          <a:lnRef idx="0"/>
          <a:fillRef idx="0"/>
          <a:effectRef idx="0"/>
          <a:fontRef idx="minor"/>
        </p:style>
        <p:txBody>
          <a:bodyPr lIns="90000" rIns="90000" tIns="91440" bIns="91440">
            <a:noAutofit/>
          </a:bodyPr>
          <a:p>
            <a:pPr>
              <a:lnSpc>
                <a:spcPct val="115000"/>
              </a:lnSpc>
            </a:pPr>
            <a:endParaRPr b="0" lang="en-US" sz="1800" spc="-1" strike="noStrike">
              <a:latin typeface="Arial"/>
            </a:endParaRPr>
          </a:p>
          <a:p>
            <a:pPr>
              <a:lnSpc>
                <a:spcPct val="115000"/>
              </a:lnSpc>
            </a:pPr>
            <a:endParaRPr b="0" lang="en-US" sz="1800" spc="-1" strike="noStrike">
              <a:latin typeface="Arial"/>
            </a:endParaRPr>
          </a:p>
        </p:txBody>
      </p:sp>
      <p:pic>
        <p:nvPicPr>
          <p:cNvPr id="317" name="Google Shape;457;p114" descr=""/>
          <p:cNvPicPr/>
          <p:nvPr/>
        </p:nvPicPr>
        <p:blipFill>
          <a:blip r:embed="rId2"/>
          <a:stretch/>
        </p:blipFill>
        <p:spPr>
          <a:xfrm>
            <a:off x="555840" y="379800"/>
            <a:ext cx="2357280" cy="1099800"/>
          </a:xfrm>
          <a:prstGeom prst="rect">
            <a:avLst/>
          </a:prstGeom>
          <a:ln>
            <a:noFill/>
          </a:ln>
        </p:spPr>
      </p:pic>
      <p:pic>
        <p:nvPicPr>
          <p:cNvPr id="318" name="Google Shape;458;p114" descr=""/>
          <p:cNvPicPr/>
          <p:nvPr/>
        </p:nvPicPr>
        <p:blipFill>
          <a:blip r:embed="rId3"/>
          <a:stretch/>
        </p:blipFill>
        <p:spPr>
          <a:xfrm>
            <a:off x="7444080" y="4538520"/>
            <a:ext cx="1377000" cy="3250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467" name="Google Shape;643;p123" descr=""/>
          <p:cNvPicPr/>
          <p:nvPr/>
        </p:nvPicPr>
        <p:blipFill>
          <a:blip r:embed="rId1"/>
          <a:srcRect l="-13188" t="-47703" r="-9484" b="-37713"/>
          <a:stretch/>
        </p:blipFill>
        <p:spPr>
          <a:xfrm>
            <a:off x="8077680" y="4642560"/>
            <a:ext cx="989280" cy="353160"/>
          </a:xfrm>
          <a:prstGeom prst="rect">
            <a:avLst/>
          </a:prstGeom>
          <a:ln>
            <a:noFill/>
          </a:ln>
        </p:spPr>
      </p:pic>
      <p:pic>
        <p:nvPicPr>
          <p:cNvPr id="468" name="Google Shape;644;p123" descr="cloud.eps"/>
          <p:cNvPicPr/>
          <p:nvPr/>
        </p:nvPicPr>
        <p:blipFill>
          <a:blip r:embed="rId2"/>
          <a:stretch/>
        </p:blipFill>
        <p:spPr>
          <a:xfrm>
            <a:off x="5869440" y="939240"/>
            <a:ext cx="1644480" cy="847080"/>
          </a:xfrm>
          <a:prstGeom prst="rect">
            <a:avLst/>
          </a:prstGeom>
          <a:ln>
            <a:noFill/>
          </a:ln>
        </p:spPr>
      </p:pic>
      <p:sp>
        <p:nvSpPr>
          <p:cNvPr id="469" name="CustomShape 1"/>
          <p:cNvSpPr/>
          <p:nvPr/>
        </p:nvSpPr>
        <p:spPr>
          <a:xfrm>
            <a:off x="3312360" y="2020320"/>
            <a:ext cx="2538720" cy="2093040"/>
          </a:xfrm>
          <a:prstGeom prst="rect">
            <a:avLst/>
          </a:prstGeom>
          <a:noFill/>
          <a:ln w="28440">
            <a:solidFill>
              <a:srgbClr val="f4cccc"/>
            </a:solidFill>
            <a:round/>
          </a:ln>
        </p:spPr>
        <p:style>
          <a:lnRef idx="0"/>
          <a:fillRef idx="0"/>
          <a:effectRef idx="0"/>
          <a:fontRef idx="minor"/>
        </p:style>
      </p:sp>
      <p:sp>
        <p:nvSpPr>
          <p:cNvPr id="470" name="CustomShape 2"/>
          <p:cNvSpPr/>
          <p:nvPr/>
        </p:nvSpPr>
        <p:spPr>
          <a:xfrm>
            <a:off x="3323520" y="2033280"/>
            <a:ext cx="2545920" cy="309240"/>
          </a:xfrm>
          <a:prstGeom prst="rect">
            <a:avLst/>
          </a:prstGeom>
          <a:solidFill>
            <a:srgbClr val="f4cccc"/>
          </a:solidFill>
          <a:ln>
            <a:noFill/>
          </a:ln>
        </p:spPr>
        <p:style>
          <a:lnRef idx="0"/>
          <a:fillRef idx="0"/>
          <a:effectRef idx="0"/>
          <a:fontRef idx="minor"/>
        </p:style>
      </p:sp>
      <p:sp>
        <p:nvSpPr>
          <p:cNvPr id="471" name="CustomShape 3"/>
          <p:cNvSpPr/>
          <p:nvPr/>
        </p:nvSpPr>
        <p:spPr>
          <a:xfrm>
            <a:off x="6094440" y="193500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472" name="CustomShape 4"/>
          <p:cNvSpPr/>
          <p:nvPr/>
        </p:nvSpPr>
        <p:spPr>
          <a:xfrm>
            <a:off x="3330720" y="208692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473" name="Google Shape;649;p123" descr="db.eps"/>
          <p:cNvPicPr/>
          <p:nvPr/>
        </p:nvPicPr>
        <p:blipFill>
          <a:blip r:embed="rId3">
            <a:alphaModFix amt="23000"/>
          </a:blip>
          <a:stretch/>
        </p:blipFill>
        <p:spPr>
          <a:xfrm>
            <a:off x="3994560" y="950400"/>
            <a:ext cx="730080" cy="626040"/>
          </a:xfrm>
          <a:prstGeom prst="rect">
            <a:avLst/>
          </a:prstGeom>
          <a:ln>
            <a:noFill/>
          </a:ln>
        </p:spPr>
      </p:pic>
      <p:sp>
        <p:nvSpPr>
          <p:cNvPr id="474" name="CustomShape 5"/>
          <p:cNvSpPr/>
          <p:nvPr/>
        </p:nvSpPr>
        <p:spPr>
          <a:xfrm>
            <a:off x="4064400" y="142812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475" name="CustomShape 6"/>
          <p:cNvSpPr/>
          <p:nvPr/>
        </p:nvSpPr>
        <p:spPr>
          <a:xfrm flipH="1" rot="10800000">
            <a:off x="2514960" y="363852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476" name="CustomShape 7"/>
          <p:cNvSpPr/>
          <p:nvPr/>
        </p:nvSpPr>
        <p:spPr>
          <a:xfrm>
            <a:off x="5895000" y="272412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477" name="CustomShape 8"/>
          <p:cNvSpPr/>
          <p:nvPr/>
        </p:nvSpPr>
        <p:spPr>
          <a:xfrm>
            <a:off x="5895000" y="358776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478" name="CustomShape 9"/>
          <p:cNvSpPr/>
          <p:nvPr/>
        </p:nvSpPr>
        <p:spPr>
          <a:xfrm>
            <a:off x="2278800" y="314316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479" name="CustomShape 10"/>
          <p:cNvSpPr/>
          <p:nvPr/>
        </p:nvSpPr>
        <p:spPr>
          <a:xfrm>
            <a:off x="2190600" y="295812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480" name="CustomShape 11"/>
          <p:cNvSpPr/>
          <p:nvPr/>
        </p:nvSpPr>
        <p:spPr>
          <a:xfrm>
            <a:off x="2282040" y="295596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481" name="CustomShape 12"/>
          <p:cNvSpPr/>
          <p:nvPr/>
        </p:nvSpPr>
        <p:spPr>
          <a:xfrm flipH="1" rot="10800000">
            <a:off x="2850480" y="2794680"/>
            <a:ext cx="396360" cy="504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482" name="CustomShape 13"/>
          <p:cNvSpPr/>
          <p:nvPr/>
        </p:nvSpPr>
        <p:spPr>
          <a:xfrm>
            <a:off x="3059640" y="2516040"/>
            <a:ext cx="18612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483" name="CustomShape 14"/>
          <p:cNvSpPr/>
          <p:nvPr/>
        </p:nvSpPr>
        <p:spPr>
          <a:xfrm>
            <a:off x="3069720" y="182844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484" name="CustomShape 15"/>
          <p:cNvSpPr/>
          <p:nvPr/>
        </p:nvSpPr>
        <p:spPr>
          <a:xfrm rot="10800000">
            <a:off x="3060360" y="182736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485" name="CustomShape 16"/>
          <p:cNvSpPr/>
          <p:nvPr/>
        </p:nvSpPr>
        <p:spPr>
          <a:xfrm>
            <a:off x="4362840" y="164412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486" name="Google Shape;662;p123" descr="DevOps-Team.eps"/>
          <p:cNvPicPr/>
          <p:nvPr/>
        </p:nvPicPr>
        <p:blipFill>
          <a:blip r:embed="rId4">
            <a:alphaModFix amt="23000"/>
          </a:blip>
          <a:stretch/>
        </p:blipFill>
        <p:spPr>
          <a:xfrm>
            <a:off x="1753560" y="2093040"/>
            <a:ext cx="905760" cy="616680"/>
          </a:xfrm>
          <a:prstGeom prst="rect">
            <a:avLst/>
          </a:prstGeom>
          <a:ln>
            <a:noFill/>
          </a:ln>
        </p:spPr>
      </p:pic>
      <p:sp>
        <p:nvSpPr>
          <p:cNvPr id="487" name="CustomShape 17"/>
          <p:cNvSpPr/>
          <p:nvPr/>
        </p:nvSpPr>
        <p:spPr>
          <a:xfrm>
            <a:off x="1629360" y="27104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sp>
        <p:nvSpPr>
          <p:cNvPr id="488" name="CustomShape 18"/>
          <p:cNvSpPr/>
          <p:nvPr/>
        </p:nvSpPr>
        <p:spPr>
          <a:xfrm>
            <a:off x="3579120" y="30106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INVENTORY</a:t>
            </a:r>
            <a:endParaRPr b="0" lang="en-US" sz="800" spc="-1" strike="noStrike">
              <a:latin typeface="Arial"/>
            </a:endParaRPr>
          </a:p>
        </p:txBody>
      </p:sp>
      <p:pic>
        <p:nvPicPr>
          <p:cNvPr id="489" name="Google Shape;665;p123" descr="hosts.eps"/>
          <p:cNvPicPr/>
          <p:nvPr/>
        </p:nvPicPr>
        <p:blipFill>
          <a:blip r:embed="rId5">
            <a:alphaModFix amt="37000"/>
          </a:blip>
          <a:stretch/>
        </p:blipFill>
        <p:spPr>
          <a:xfrm>
            <a:off x="6440760" y="2510280"/>
            <a:ext cx="456840" cy="387360"/>
          </a:xfrm>
          <a:prstGeom prst="rect">
            <a:avLst/>
          </a:prstGeom>
          <a:ln>
            <a:noFill/>
          </a:ln>
        </p:spPr>
      </p:pic>
      <p:sp>
        <p:nvSpPr>
          <p:cNvPr id="490" name="CustomShape 19"/>
          <p:cNvSpPr/>
          <p:nvPr/>
        </p:nvSpPr>
        <p:spPr>
          <a:xfrm>
            <a:off x="6201000" y="293328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HOSTS</a:t>
            </a:r>
            <a:endParaRPr b="0" lang="en-US" sz="800" spc="-1" strike="noStrike">
              <a:latin typeface="Arial"/>
            </a:endParaRPr>
          </a:p>
        </p:txBody>
      </p:sp>
      <p:sp>
        <p:nvSpPr>
          <p:cNvPr id="491" name="CustomShape 20"/>
          <p:cNvSpPr/>
          <p:nvPr/>
        </p:nvSpPr>
        <p:spPr>
          <a:xfrm>
            <a:off x="6199920" y="384948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NETWORK DEVICES</a:t>
            </a:r>
            <a:endParaRPr b="0" lang="en-US" sz="800" spc="-1" strike="noStrike">
              <a:latin typeface="Arial"/>
            </a:endParaRPr>
          </a:p>
        </p:txBody>
      </p:sp>
      <p:pic>
        <p:nvPicPr>
          <p:cNvPr id="492" name="Google Shape;668;p123" descr="networking.eps"/>
          <p:cNvPicPr/>
          <p:nvPr/>
        </p:nvPicPr>
        <p:blipFill>
          <a:blip r:embed="rId6">
            <a:alphaModFix amt="37000"/>
          </a:blip>
          <a:stretch/>
        </p:blipFill>
        <p:spPr>
          <a:xfrm>
            <a:off x="6446520" y="3385440"/>
            <a:ext cx="438840" cy="438840"/>
          </a:xfrm>
          <a:prstGeom prst="rect">
            <a:avLst/>
          </a:prstGeom>
          <a:ln>
            <a:noFill/>
          </a:ln>
        </p:spPr>
      </p:pic>
      <p:sp>
        <p:nvSpPr>
          <p:cNvPr id="493" name="CustomShape 21"/>
          <p:cNvSpPr/>
          <p:nvPr/>
        </p:nvSpPr>
        <p:spPr>
          <a:xfrm>
            <a:off x="4771440" y="376920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PLUGINS</a:t>
            </a:r>
            <a:endParaRPr b="0" lang="en-US" sz="800" spc="-1" strike="noStrike">
              <a:latin typeface="Arial"/>
            </a:endParaRPr>
          </a:p>
        </p:txBody>
      </p:sp>
      <p:pic>
        <p:nvPicPr>
          <p:cNvPr id="494" name="Google Shape;670;p123" descr="inventory.eps"/>
          <p:cNvPicPr/>
          <p:nvPr/>
        </p:nvPicPr>
        <p:blipFill>
          <a:blip r:embed="rId7"/>
          <a:stretch/>
        </p:blipFill>
        <p:spPr>
          <a:xfrm>
            <a:off x="3819960" y="2540520"/>
            <a:ext cx="412560" cy="440640"/>
          </a:xfrm>
          <a:prstGeom prst="rect">
            <a:avLst/>
          </a:prstGeom>
          <a:ln>
            <a:noFill/>
          </a:ln>
        </p:spPr>
      </p:pic>
      <p:pic>
        <p:nvPicPr>
          <p:cNvPr id="495" name="Google Shape;671;p123" descr="api.eps"/>
          <p:cNvPicPr/>
          <p:nvPr/>
        </p:nvPicPr>
        <p:blipFill>
          <a:blip r:embed="rId8"/>
          <a:stretch/>
        </p:blipFill>
        <p:spPr>
          <a:xfrm>
            <a:off x="4878720" y="2555640"/>
            <a:ext cx="464400" cy="432360"/>
          </a:xfrm>
          <a:prstGeom prst="rect">
            <a:avLst/>
          </a:prstGeom>
          <a:ln>
            <a:noFill/>
          </a:ln>
        </p:spPr>
      </p:pic>
      <p:sp>
        <p:nvSpPr>
          <p:cNvPr id="496" name="CustomShape 22"/>
          <p:cNvSpPr/>
          <p:nvPr/>
        </p:nvSpPr>
        <p:spPr>
          <a:xfrm>
            <a:off x="4908960" y="301428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497" name="Google Shape;673;p123" descr="plugin.eps"/>
          <p:cNvPicPr/>
          <p:nvPr/>
        </p:nvPicPr>
        <p:blipFill>
          <a:blip r:embed="rId9">
            <a:alphaModFix amt="37000"/>
          </a:blip>
          <a:stretch/>
        </p:blipFill>
        <p:spPr>
          <a:xfrm>
            <a:off x="4847760" y="3366360"/>
            <a:ext cx="551160" cy="370080"/>
          </a:xfrm>
          <a:prstGeom prst="rect">
            <a:avLst/>
          </a:prstGeom>
          <a:ln>
            <a:noFill/>
          </a:ln>
        </p:spPr>
      </p:pic>
      <p:sp>
        <p:nvSpPr>
          <p:cNvPr id="498" name="CustomShape 23"/>
          <p:cNvSpPr/>
          <p:nvPr/>
        </p:nvSpPr>
        <p:spPr>
          <a:xfrm>
            <a:off x="3565800" y="3768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MODULES</a:t>
            </a:r>
            <a:endParaRPr b="0" lang="en-US" sz="800" spc="-1" strike="noStrike">
              <a:latin typeface="Arial"/>
            </a:endParaRPr>
          </a:p>
        </p:txBody>
      </p:sp>
      <p:pic>
        <p:nvPicPr>
          <p:cNvPr id="499" name="Google Shape;675;p123" descr="tools.eps"/>
          <p:cNvPicPr/>
          <p:nvPr/>
        </p:nvPicPr>
        <p:blipFill>
          <a:blip r:embed="rId10">
            <a:alphaModFix amt="37000"/>
          </a:blip>
          <a:stretch/>
        </p:blipFill>
        <p:spPr>
          <a:xfrm>
            <a:off x="3852360" y="3382560"/>
            <a:ext cx="359280" cy="358560"/>
          </a:xfrm>
          <a:prstGeom prst="rect">
            <a:avLst/>
          </a:prstGeom>
          <a:ln>
            <a:noFill/>
          </a:ln>
        </p:spPr>
      </p:pic>
      <p:sp>
        <p:nvSpPr>
          <p:cNvPr id="500" name="CustomShape 24"/>
          <p:cNvSpPr/>
          <p:nvPr/>
        </p:nvSpPr>
        <p:spPr>
          <a:xfrm rot="10800000">
            <a:off x="6705360" y="1852560"/>
            <a:ext cx="360" cy="297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pic>
        <p:nvPicPr>
          <p:cNvPr id="501" name="Google Shape;677;p123" descr="cloud.eps"/>
          <p:cNvPicPr/>
          <p:nvPr/>
        </p:nvPicPr>
        <p:blipFill>
          <a:blip r:embed="rId11">
            <a:alphaModFix amt="70000"/>
          </a:blip>
          <a:stretch/>
        </p:blipFill>
        <p:spPr>
          <a:xfrm>
            <a:off x="2033640" y="829440"/>
            <a:ext cx="1644480" cy="847080"/>
          </a:xfrm>
          <a:prstGeom prst="rect">
            <a:avLst/>
          </a:prstGeom>
          <a:ln>
            <a:noFill/>
          </a:ln>
        </p:spPr>
      </p:pic>
      <p:sp>
        <p:nvSpPr>
          <p:cNvPr id="502" name="CustomShape 25"/>
          <p:cNvSpPr/>
          <p:nvPr/>
        </p:nvSpPr>
        <p:spPr>
          <a:xfrm>
            <a:off x="1629360" y="40161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ANSIBLE PLAYBOOK</a:t>
            </a:r>
            <a:endParaRPr b="0" lang="en-US" sz="800" spc="-1" strike="noStrike">
              <a:latin typeface="Arial"/>
            </a:endParaRPr>
          </a:p>
        </p:txBody>
      </p:sp>
      <p:pic>
        <p:nvPicPr>
          <p:cNvPr id="503" name="Google Shape;679;p123" descr=""/>
          <p:cNvPicPr/>
          <p:nvPr/>
        </p:nvPicPr>
        <p:blipFill>
          <a:blip r:embed="rId12"/>
          <a:stretch/>
        </p:blipFill>
        <p:spPr>
          <a:xfrm>
            <a:off x="1821600" y="3240720"/>
            <a:ext cx="774360" cy="774360"/>
          </a:xfrm>
          <a:prstGeom prst="rect">
            <a:avLst/>
          </a:prstGeom>
          <a:ln>
            <a:noFill/>
          </a:ln>
        </p:spPr>
      </p:pic>
      <p:sp>
        <p:nvSpPr>
          <p:cNvPr id="504" name="CustomShape 26"/>
          <p:cNvSpPr/>
          <p:nvPr/>
        </p:nvSpPr>
        <p:spPr>
          <a:xfrm flipH="1" rot="10800000">
            <a:off x="2850480" y="2792880"/>
            <a:ext cx="396360" cy="504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505" name="CustomShape 27"/>
          <p:cNvSpPr/>
          <p:nvPr/>
        </p:nvSpPr>
        <p:spPr>
          <a:xfrm>
            <a:off x="2856240" y="173772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06" name="CustomShape 28"/>
          <p:cNvSpPr/>
          <p:nvPr/>
        </p:nvSpPr>
        <p:spPr>
          <a:xfrm>
            <a:off x="5948640" y="12409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07" name="CustomShape 29"/>
          <p:cNvSpPr/>
          <p:nvPr/>
        </p:nvSpPr>
        <p:spPr>
          <a:xfrm>
            <a:off x="2102760" y="11307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08" name="CustomShape 30"/>
          <p:cNvSpPr/>
          <p:nvPr/>
        </p:nvSpPr>
        <p:spPr>
          <a:xfrm>
            <a:off x="2373480" y="2204640"/>
            <a:ext cx="3025440" cy="1056600"/>
          </a:xfrm>
          <a:prstGeom prst="wedgeRectCallout">
            <a:avLst>
              <a:gd name="adj1" fmla="val -49069"/>
              <a:gd name="adj2" fmla="val 85949"/>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PLAYBOOKS ARE WRITTEN IN YAML</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Tasks are executed sequentially</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Invoke Ansible modules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509" name="Google Shape;689;p124" descr=""/>
          <p:cNvPicPr/>
          <p:nvPr/>
        </p:nvPicPr>
        <p:blipFill>
          <a:blip r:embed="rId1"/>
          <a:srcRect l="-13188" t="-47703" r="-9484" b="-37713"/>
          <a:stretch/>
        </p:blipFill>
        <p:spPr>
          <a:xfrm>
            <a:off x="8077680" y="4642560"/>
            <a:ext cx="989280" cy="353160"/>
          </a:xfrm>
          <a:prstGeom prst="rect">
            <a:avLst/>
          </a:prstGeom>
          <a:ln>
            <a:noFill/>
          </a:ln>
        </p:spPr>
      </p:pic>
      <p:pic>
        <p:nvPicPr>
          <p:cNvPr id="510" name="Google Shape;690;p124" descr="cloud.eps"/>
          <p:cNvPicPr/>
          <p:nvPr/>
        </p:nvPicPr>
        <p:blipFill>
          <a:blip r:embed="rId2"/>
          <a:stretch/>
        </p:blipFill>
        <p:spPr>
          <a:xfrm>
            <a:off x="5635440" y="325800"/>
            <a:ext cx="1644480" cy="847080"/>
          </a:xfrm>
          <a:prstGeom prst="rect">
            <a:avLst/>
          </a:prstGeom>
          <a:ln>
            <a:noFill/>
          </a:ln>
        </p:spPr>
      </p:pic>
      <p:sp>
        <p:nvSpPr>
          <p:cNvPr id="511" name="CustomShape 1"/>
          <p:cNvSpPr/>
          <p:nvPr/>
        </p:nvSpPr>
        <p:spPr>
          <a:xfrm>
            <a:off x="3078360" y="1406520"/>
            <a:ext cx="2538720" cy="2093040"/>
          </a:xfrm>
          <a:prstGeom prst="rect">
            <a:avLst/>
          </a:prstGeom>
          <a:noFill/>
          <a:ln w="28440">
            <a:solidFill>
              <a:srgbClr val="f4cccc"/>
            </a:solidFill>
            <a:round/>
          </a:ln>
        </p:spPr>
        <p:style>
          <a:lnRef idx="0"/>
          <a:fillRef idx="0"/>
          <a:effectRef idx="0"/>
          <a:fontRef idx="minor"/>
        </p:style>
      </p:sp>
      <p:sp>
        <p:nvSpPr>
          <p:cNvPr id="512" name="CustomShape 2"/>
          <p:cNvSpPr/>
          <p:nvPr/>
        </p:nvSpPr>
        <p:spPr>
          <a:xfrm>
            <a:off x="3089520" y="1419480"/>
            <a:ext cx="2545920" cy="309240"/>
          </a:xfrm>
          <a:prstGeom prst="rect">
            <a:avLst/>
          </a:prstGeom>
          <a:solidFill>
            <a:srgbClr val="f4cccc"/>
          </a:solidFill>
          <a:ln>
            <a:noFill/>
          </a:ln>
        </p:spPr>
        <p:style>
          <a:lnRef idx="0"/>
          <a:fillRef idx="0"/>
          <a:effectRef idx="0"/>
          <a:fontRef idx="minor"/>
        </p:style>
      </p:sp>
      <p:sp>
        <p:nvSpPr>
          <p:cNvPr id="513" name="CustomShape 3"/>
          <p:cNvSpPr/>
          <p:nvPr/>
        </p:nvSpPr>
        <p:spPr>
          <a:xfrm>
            <a:off x="5860440" y="132120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514" name="CustomShape 4"/>
          <p:cNvSpPr/>
          <p:nvPr/>
        </p:nvSpPr>
        <p:spPr>
          <a:xfrm>
            <a:off x="3096720" y="147348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515" name="Google Shape;695;p124" descr="db.eps"/>
          <p:cNvPicPr/>
          <p:nvPr/>
        </p:nvPicPr>
        <p:blipFill>
          <a:blip r:embed="rId3">
            <a:alphaModFix amt="23000"/>
          </a:blip>
          <a:stretch/>
        </p:blipFill>
        <p:spPr>
          <a:xfrm>
            <a:off x="3760560" y="336600"/>
            <a:ext cx="730080" cy="626040"/>
          </a:xfrm>
          <a:prstGeom prst="rect">
            <a:avLst/>
          </a:prstGeom>
          <a:ln>
            <a:noFill/>
          </a:ln>
        </p:spPr>
      </p:pic>
      <p:sp>
        <p:nvSpPr>
          <p:cNvPr id="516" name="CustomShape 5"/>
          <p:cNvSpPr/>
          <p:nvPr/>
        </p:nvSpPr>
        <p:spPr>
          <a:xfrm>
            <a:off x="3830400" y="81432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517" name="CustomShape 6"/>
          <p:cNvSpPr/>
          <p:nvPr/>
        </p:nvSpPr>
        <p:spPr>
          <a:xfrm flipH="1" rot="10800000">
            <a:off x="2280960" y="302472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18" name="CustomShape 7"/>
          <p:cNvSpPr/>
          <p:nvPr/>
        </p:nvSpPr>
        <p:spPr>
          <a:xfrm>
            <a:off x="5661360" y="2110320"/>
            <a:ext cx="46620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519" name="CustomShape 8"/>
          <p:cNvSpPr/>
          <p:nvPr/>
        </p:nvSpPr>
        <p:spPr>
          <a:xfrm>
            <a:off x="5661360" y="297396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20" name="CustomShape 9"/>
          <p:cNvSpPr/>
          <p:nvPr/>
        </p:nvSpPr>
        <p:spPr>
          <a:xfrm>
            <a:off x="2044800" y="252936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21" name="CustomShape 10"/>
          <p:cNvSpPr/>
          <p:nvPr/>
        </p:nvSpPr>
        <p:spPr>
          <a:xfrm>
            <a:off x="1956600" y="234432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22" name="CustomShape 11"/>
          <p:cNvSpPr/>
          <p:nvPr/>
        </p:nvSpPr>
        <p:spPr>
          <a:xfrm>
            <a:off x="2048040" y="2342160"/>
            <a:ext cx="360" cy="191880"/>
          </a:xfrm>
          <a:custGeom>
            <a:avLst/>
            <a:gdLst/>
            <a:ahLst/>
            <a:rect l="l" t="t" r="r" b="b"/>
            <a:pathLst>
              <a:path w="21600" h="21600">
                <a:moveTo>
                  <a:pt x="0" y="0"/>
                </a:moveTo>
                <a:lnTo>
                  <a:pt x="21600" y="21600"/>
                </a:lnTo>
              </a:path>
            </a:pathLst>
          </a:custGeom>
          <a:noFill/>
          <a:ln w="9360">
            <a:solidFill>
              <a:srgbClr val="ead1dc"/>
            </a:solidFill>
            <a:round/>
          </a:ln>
        </p:spPr>
        <p:style>
          <a:lnRef idx="0"/>
          <a:fillRef idx="0"/>
          <a:effectRef idx="0"/>
          <a:fontRef idx="minor"/>
        </p:style>
      </p:sp>
      <p:sp>
        <p:nvSpPr>
          <p:cNvPr id="523" name="CustomShape 12"/>
          <p:cNvSpPr/>
          <p:nvPr/>
        </p:nvSpPr>
        <p:spPr>
          <a:xfrm flipH="1" rot="10800000">
            <a:off x="2616480" y="21808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24" name="CustomShape 13"/>
          <p:cNvSpPr/>
          <p:nvPr/>
        </p:nvSpPr>
        <p:spPr>
          <a:xfrm>
            <a:off x="2825640" y="1902600"/>
            <a:ext cx="18612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25" name="CustomShape 14"/>
          <p:cNvSpPr/>
          <p:nvPr/>
        </p:nvSpPr>
        <p:spPr>
          <a:xfrm>
            <a:off x="2835720" y="121500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26" name="CustomShape 15"/>
          <p:cNvSpPr/>
          <p:nvPr/>
        </p:nvSpPr>
        <p:spPr>
          <a:xfrm rot="10800000">
            <a:off x="2826360" y="121392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27" name="CustomShape 16"/>
          <p:cNvSpPr/>
          <p:nvPr/>
        </p:nvSpPr>
        <p:spPr>
          <a:xfrm>
            <a:off x="4128840" y="103032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528" name="Google Shape;708;p124" descr="DevOps-Team.eps"/>
          <p:cNvPicPr/>
          <p:nvPr/>
        </p:nvPicPr>
        <p:blipFill>
          <a:blip r:embed="rId4">
            <a:alphaModFix amt="23000"/>
          </a:blip>
          <a:stretch/>
        </p:blipFill>
        <p:spPr>
          <a:xfrm>
            <a:off x="1519560" y="1479240"/>
            <a:ext cx="905760" cy="616680"/>
          </a:xfrm>
          <a:prstGeom prst="rect">
            <a:avLst/>
          </a:prstGeom>
          <a:ln>
            <a:noFill/>
          </a:ln>
        </p:spPr>
      </p:pic>
      <p:sp>
        <p:nvSpPr>
          <p:cNvPr id="529" name="CustomShape 17"/>
          <p:cNvSpPr/>
          <p:nvPr/>
        </p:nvSpPr>
        <p:spPr>
          <a:xfrm>
            <a:off x="1395720" y="20966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sp>
        <p:nvSpPr>
          <p:cNvPr id="530" name="CustomShape 18"/>
          <p:cNvSpPr/>
          <p:nvPr/>
        </p:nvSpPr>
        <p:spPr>
          <a:xfrm>
            <a:off x="3345120" y="23968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INVENTORY</a:t>
            </a:r>
            <a:endParaRPr b="0" lang="en-US" sz="800" spc="-1" strike="noStrike">
              <a:latin typeface="Arial"/>
            </a:endParaRPr>
          </a:p>
        </p:txBody>
      </p:sp>
      <p:pic>
        <p:nvPicPr>
          <p:cNvPr id="531" name="Google Shape;711;p124" descr="hosts.eps"/>
          <p:cNvPicPr/>
          <p:nvPr/>
        </p:nvPicPr>
        <p:blipFill>
          <a:blip r:embed="rId5">
            <a:alphaModFix amt="37000"/>
          </a:blip>
          <a:stretch/>
        </p:blipFill>
        <p:spPr>
          <a:xfrm>
            <a:off x="6207120" y="1896840"/>
            <a:ext cx="456840" cy="387360"/>
          </a:xfrm>
          <a:prstGeom prst="rect">
            <a:avLst/>
          </a:prstGeom>
          <a:ln>
            <a:noFill/>
          </a:ln>
        </p:spPr>
      </p:pic>
      <p:sp>
        <p:nvSpPr>
          <p:cNvPr id="532" name="CustomShape 19"/>
          <p:cNvSpPr/>
          <p:nvPr/>
        </p:nvSpPr>
        <p:spPr>
          <a:xfrm>
            <a:off x="5967000" y="231948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HOSTS</a:t>
            </a:r>
            <a:endParaRPr b="0" lang="en-US" sz="800" spc="-1" strike="noStrike">
              <a:latin typeface="Arial"/>
            </a:endParaRPr>
          </a:p>
        </p:txBody>
      </p:sp>
      <p:sp>
        <p:nvSpPr>
          <p:cNvPr id="533" name="CustomShape 20"/>
          <p:cNvSpPr/>
          <p:nvPr/>
        </p:nvSpPr>
        <p:spPr>
          <a:xfrm>
            <a:off x="5965920" y="323568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NETWORK DEVICES</a:t>
            </a:r>
            <a:endParaRPr b="0" lang="en-US" sz="800" spc="-1" strike="noStrike">
              <a:latin typeface="Arial"/>
            </a:endParaRPr>
          </a:p>
        </p:txBody>
      </p:sp>
      <p:pic>
        <p:nvPicPr>
          <p:cNvPr id="534" name="Google Shape;714;p124" descr="networking.eps"/>
          <p:cNvPicPr/>
          <p:nvPr/>
        </p:nvPicPr>
        <p:blipFill>
          <a:blip r:embed="rId6">
            <a:alphaModFix amt="37000"/>
          </a:blip>
          <a:stretch/>
        </p:blipFill>
        <p:spPr>
          <a:xfrm>
            <a:off x="6212520" y="2771640"/>
            <a:ext cx="438840" cy="438840"/>
          </a:xfrm>
          <a:prstGeom prst="rect">
            <a:avLst/>
          </a:prstGeom>
          <a:ln>
            <a:noFill/>
          </a:ln>
        </p:spPr>
      </p:pic>
      <p:sp>
        <p:nvSpPr>
          <p:cNvPr id="535" name="CustomShape 21"/>
          <p:cNvSpPr/>
          <p:nvPr/>
        </p:nvSpPr>
        <p:spPr>
          <a:xfrm>
            <a:off x="4537440" y="315540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PLUGINS</a:t>
            </a:r>
            <a:endParaRPr b="0" lang="en-US" sz="800" spc="-1" strike="noStrike">
              <a:latin typeface="Arial"/>
            </a:endParaRPr>
          </a:p>
        </p:txBody>
      </p:sp>
      <p:pic>
        <p:nvPicPr>
          <p:cNvPr id="536" name="Google Shape;716;p124" descr="inventory.eps"/>
          <p:cNvPicPr/>
          <p:nvPr/>
        </p:nvPicPr>
        <p:blipFill>
          <a:blip r:embed="rId7"/>
          <a:stretch/>
        </p:blipFill>
        <p:spPr>
          <a:xfrm>
            <a:off x="3585960" y="1926720"/>
            <a:ext cx="412560" cy="440640"/>
          </a:xfrm>
          <a:prstGeom prst="rect">
            <a:avLst/>
          </a:prstGeom>
          <a:ln>
            <a:noFill/>
          </a:ln>
        </p:spPr>
      </p:pic>
      <p:pic>
        <p:nvPicPr>
          <p:cNvPr id="537" name="Google Shape;717;p124" descr="api.eps"/>
          <p:cNvPicPr/>
          <p:nvPr/>
        </p:nvPicPr>
        <p:blipFill>
          <a:blip r:embed="rId8"/>
          <a:stretch/>
        </p:blipFill>
        <p:spPr>
          <a:xfrm>
            <a:off x="4644720" y="1941840"/>
            <a:ext cx="464400" cy="432360"/>
          </a:xfrm>
          <a:prstGeom prst="rect">
            <a:avLst/>
          </a:prstGeom>
          <a:ln>
            <a:noFill/>
          </a:ln>
        </p:spPr>
      </p:pic>
      <p:sp>
        <p:nvSpPr>
          <p:cNvPr id="538" name="CustomShape 22"/>
          <p:cNvSpPr/>
          <p:nvPr/>
        </p:nvSpPr>
        <p:spPr>
          <a:xfrm>
            <a:off x="4674960" y="240048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539" name="Google Shape;719;p124" descr="plugin.eps"/>
          <p:cNvPicPr/>
          <p:nvPr/>
        </p:nvPicPr>
        <p:blipFill>
          <a:blip r:embed="rId9">
            <a:alphaModFix amt="37000"/>
          </a:blip>
          <a:stretch/>
        </p:blipFill>
        <p:spPr>
          <a:xfrm>
            <a:off x="4613760" y="2752560"/>
            <a:ext cx="551160" cy="370080"/>
          </a:xfrm>
          <a:prstGeom prst="rect">
            <a:avLst/>
          </a:prstGeom>
          <a:ln>
            <a:noFill/>
          </a:ln>
        </p:spPr>
      </p:pic>
      <p:pic>
        <p:nvPicPr>
          <p:cNvPr id="540" name="Google Shape;720;p124" descr="tools.eps"/>
          <p:cNvPicPr/>
          <p:nvPr/>
        </p:nvPicPr>
        <p:blipFill>
          <a:blip r:embed="rId10"/>
          <a:stretch/>
        </p:blipFill>
        <p:spPr>
          <a:xfrm>
            <a:off x="3618360" y="2768760"/>
            <a:ext cx="359280" cy="358560"/>
          </a:xfrm>
          <a:prstGeom prst="rect">
            <a:avLst/>
          </a:prstGeom>
          <a:ln>
            <a:noFill/>
          </a:ln>
        </p:spPr>
      </p:pic>
      <p:sp>
        <p:nvSpPr>
          <p:cNvPr id="541" name="CustomShape 23"/>
          <p:cNvSpPr/>
          <p:nvPr/>
        </p:nvSpPr>
        <p:spPr>
          <a:xfrm rot="10800000">
            <a:off x="6471360" y="1238760"/>
            <a:ext cx="360" cy="297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pic>
        <p:nvPicPr>
          <p:cNvPr id="542" name="Google Shape;722;p124" descr="cloud.eps"/>
          <p:cNvPicPr/>
          <p:nvPr/>
        </p:nvPicPr>
        <p:blipFill>
          <a:blip r:embed="rId11">
            <a:alphaModFix amt="70000"/>
          </a:blip>
          <a:stretch/>
        </p:blipFill>
        <p:spPr>
          <a:xfrm>
            <a:off x="1799640" y="216000"/>
            <a:ext cx="1644480" cy="847080"/>
          </a:xfrm>
          <a:prstGeom prst="rect">
            <a:avLst/>
          </a:prstGeom>
          <a:ln>
            <a:noFill/>
          </a:ln>
        </p:spPr>
      </p:pic>
      <p:sp>
        <p:nvSpPr>
          <p:cNvPr id="543" name="CustomShape 24"/>
          <p:cNvSpPr/>
          <p:nvPr/>
        </p:nvSpPr>
        <p:spPr>
          <a:xfrm>
            <a:off x="1395720" y="34023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ANSIBLE PLAYBOOK</a:t>
            </a:r>
            <a:endParaRPr b="0" lang="en-US" sz="800" spc="-1" strike="noStrike">
              <a:latin typeface="Arial"/>
            </a:endParaRPr>
          </a:p>
        </p:txBody>
      </p:sp>
      <p:pic>
        <p:nvPicPr>
          <p:cNvPr id="544" name="Google Shape;724;p124" descr=""/>
          <p:cNvPicPr/>
          <p:nvPr/>
        </p:nvPicPr>
        <p:blipFill>
          <a:blip r:embed="rId12">
            <a:alphaModFix amt="28000"/>
          </a:blip>
          <a:stretch/>
        </p:blipFill>
        <p:spPr>
          <a:xfrm>
            <a:off x="1587600" y="2627280"/>
            <a:ext cx="774360" cy="774360"/>
          </a:xfrm>
          <a:prstGeom prst="rect">
            <a:avLst/>
          </a:prstGeom>
          <a:ln>
            <a:noFill/>
          </a:ln>
        </p:spPr>
      </p:pic>
      <p:pic>
        <p:nvPicPr>
          <p:cNvPr id="545" name="Google Shape;725;p124" descr="tools.eps"/>
          <p:cNvPicPr/>
          <p:nvPr/>
        </p:nvPicPr>
        <p:blipFill>
          <a:blip r:embed="rId13"/>
          <a:stretch/>
        </p:blipFill>
        <p:spPr>
          <a:xfrm>
            <a:off x="2703960" y="3882960"/>
            <a:ext cx="359280" cy="358560"/>
          </a:xfrm>
          <a:prstGeom prst="rect">
            <a:avLst/>
          </a:prstGeom>
          <a:ln>
            <a:noFill/>
          </a:ln>
        </p:spPr>
      </p:pic>
      <p:sp>
        <p:nvSpPr>
          <p:cNvPr id="546" name="CustomShape 25"/>
          <p:cNvSpPr/>
          <p:nvPr/>
        </p:nvSpPr>
        <p:spPr>
          <a:xfrm flipH="1">
            <a:off x="2883240" y="3319920"/>
            <a:ext cx="902880" cy="442440"/>
          </a:xfrm>
          <a:custGeom>
            <a:avLst/>
            <a:gdLst/>
            <a:ahLst/>
            <a:rect l="l" t="t" r="r" b="b"/>
            <a:pathLst>
              <a:path w="21600" h="21600">
                <a:moveTo>
                  <a:pt x="0" y="0"/>
                </a:moveTo>
                <a:lnTo>
                  <a:pt x="21600" y="21600"/>
                </a:lnTo>
              </a:path>
            </a:pathLst>
          </a:custGeom>
          <a:noFill/>
          <a:ln cap="rnd" w="9360">
            <a:solidFill>
              <a:srgbClr val="fc3e3f"/>
            </a:solidFill>
            <a:prstDash val="dot"/>
            <a:round/>
            <a:tailEnd len="med" type="triangle" w="med"/>
          </a:ln>
        </p:spPr>
        <p:style>
          <a:lnRef idx="0"/>
          <a:fillRef idx="0"/>
          <a:effectRef idx="0"/>
          <a:fontRef idx="minor"/>
        </p:style>
      </p:sp>
      <p:pic>
        <p:nvPicPr>
          <p:cNvPr id="547" name="Google Shape;727;p124" descr="networking.eps"/>
          <p:cNvPicPr/>
          <p:nvPr/>
        </p:nvPicPr>
        <p:blipFill>
          <a:blip r:embed="rId14"/>
          <a:stretch/>
        </p:blipFill>
        <p:spPr>
          <a:xfrm>
            <a:off x="3590280" y="3865680"/>
            <a:ext cx="442440" cy="442440"/>
          </a:xfrm>
          <a:prstGeom prst="rect">
            <a:avLst/>
          </a:prstGeom>
          <a:ln>
            <a:noFill/>
          </a:ln>
        </p:spPr>
      </p:pic>
      <p:pic>
        <p:nvPicPr>
          <p:cNvPr id="548" name="Google Shape;728;p124" descr="DevOps-Team.eps"/>
          <p:cNvPicPr/>
          <p:nvPr/>
        </p:nvPicPr>
        <p:blipFill>
          <a:blip r:embed="rId15"/>
          <a:stretch/>
        </p:blipFill>
        <p:spPr>
          <a:xfrm>
            <a:off x="4640040" y="3843000"/>
            <a:ext cx="716400" cy="487800"/>
          </a:xfrm>
          <a:prstGeom prst="rect">
            <a:avLst/>
          </a:prstGeom>
          <a:ln>
            <a:noFill/>
          </a:ln>
        </p:spPr>
      </p:pic>
      <p:sp>
        <p:nvSpPr>
          <p:cNvPr id="549" name="CustomShape 26"/>
          <p:cNvSpPr/>
          <p:nvPr/>
        </p:nvSpPr>
        <p:spPr>
          <a:xfrm>
            <a:off x="3787560" y="3319920"/>
            <a:ext cx="5040" cy="466560"/>
          </a:xfrm>
          <a:custGeom>
            <a:avLst/>
            <a:gdLst/>
            <a:ahLst/>
            <a:rect l="l" t="t" r="r" b="b"/>
            <a:pathLst>
              <a:path w="21600" h="21600">
                <a:moveTo>
                  <a:pt x="0" y="0"/>
                </a:moveTo>
                <a:lnTo>
                  <a:pt x="21600" y="21600"/>
                </a:lnTo>
              </a:path>
            </a:pathLst>
          </a:custGeom>
          <a:noFill/>
          <a:ln cap="rnd" w="9360">
            <a:solidFill>
              <a:srgbClr val="fc3e3f"/>
            </a:solidFill>
            <a:prstDash val="dot"/>
            <a:round/>
            <a:tailEnd len="med" type="triangle" w="med"/>
          </a:ln>
        </p:spPr>
        <p:style>
          <a:lnRef idx="0"/>
          <a:fillRef idx="0"/>
          <a:effectRef idx="0"/>
          <a:fontRef idx="minor"/>
        </p:style>
      </p:sp>
      <p:sp>
        <p:nvSpPr>
          <p:cNvPr id="550" name="CustomShape 27"/>
          <p:cNvSpPr/>
          <p:nvPr/>
        </p:nvSpPr>
        <p:spPr>
          <a:xfrm>
            <a:off x="3787560" y="3319920"/>
            <a:ext cx="983880" cy="500400"/>
          </a:xfrm>
          <a:custGeom>
            <a:avLst/>
            <a:gdLst/>
            <a:ahLst/>
            <a:rect l="l" t="t" r="r" b="b"/>
            <a:pathLst>
              <a:path w="21600" h="21600">
                <a:moveTo>
                  <a:pt x="0" y="0"/>
                </a:moveTo>
                <a:lnTo>
                  <a:pt x="21600" y="21600"/>
                </a:lnTo>
              </a:path>
            </a:pathLst>
          </a:custGeom>
          <a:noFill/>
          <a:ln cap="rnd" w="9360">
            <a:solidFill>
              <a:srgbClr val="fc3e3f"/>
            </a:solidFill>
            <a:prstDash val="dot"/>
            <a:round/>
            <a:tailEnd len="med" type="triangle" w="med"/>
          </a:ln>
        </p:spPr>
        <p:style>
          <a:lnRef idx="0"/>
          <a:fillRef idx="0"/>
          <a:effectRef idx="0"/>
          <a:fontRef idx="minor"/>
        </p:style>
      </p:sp>
      <p:sp>
        <p:nvSpPr>
          <p:cNvPr id="551" name="CustomShape 28"/>
          <p:cNvSpPr/>
          <p:nvPr/>
        </p:nvSpPr>
        <p:spPr>
          <a:xfrm flipH="1" rot="10800000">
            <a:off x="2616480" y="21790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52" name="CustomShape 29"/>
          <p:cNvSpPr/>
          <p:nvPr/>
        </p:nvSpPr>
        <p:spPr>
          <a:xfrm>
            <a:off x="2622240" y="112392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53" name="CustomShape 30"/>
          <p:cNvSpPr/>
          <p:nvPr/>
        </p:nvSpPr>
        <p:spPr>
          <a:xfrm>
            <a:off x="5714640" y="6271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54" name="CustomShape 31"/>
          <p:cNvSpPr/>
          <p:nvPr/>
        </p:nvSpPr>
        <p:spPr>
          <a:xfrm>
            <a:off x="1868760" y="5169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55" name="CustomShape 32"/>
          <p:cNvSpPr/>
          <p:nvPr/>
        </p:nvSpPr>
        <p:spPr>
          <a:xfrm>
            <a:off x="3899880" y="1329480"/>
            <a:ext cx="4265280" cy="1056600"/>
          </a:xfrm>
          <a:prstGeom prst="wedgeRectCallout">
            <a:avLst>
              <a:gd name="adj1" fmla="val -49069"/>
              <a:gd name="adj2" fmla="val 85949"/>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MODULES ARE “TOOLS IN THE TOOLKIT”</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Python, Powershell, or any language</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Extend Ansible simplicity to the entire stack</a:t>
            </a:r>
            <a:endParaRPr b="0" lang="en-US" sz="1200" spc="-1" strike="noStrike">
              <a:latin typeface="Arial"/>
            </a:endParaRPr>
          </a:p>
        </p:txBody>
      </p:sp>
      <p:sp>
        <p:nvSpPr>
          <p:cNvPr id="556" name="CustomShape 33"/>
          <p:cNvSpPr/>
          <p:nvPr/>
        </p:nvSpPr>
        <p:spPr>
          <a:xfrm>
            <a:off x="3331800" y="31550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c3e3f"/>
                </a:solidFill>
                <a:latin typeface="Overpass"/>
                <a:ea typeface="Overpass"/>
              </a:rPr>
              <a:t>MODULES</a:t>
            </a:r>
            <a:endParaRPr b="0" lang="en-US" sz="800" spc="-1" strike="noStrike">
              <a:latin typeface="Arial"/>
            </a:endParaRPr>
          </a:p>
        </p:txBody>
      </p:sp>
      <p:sp>
        <p:nvSpPr>
          <p:cNvPr id="557" name="CustomShape 34"/>
          <p:cNvSpPr/>
          <p:nvPr/>
        </p:nvSpPr>
        <p:spPr>
          <a:xfrm>
            <a:off x="2428200" y="4362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CORE</a:t>
            </a:r>
            <a:endParaRPr b="0" lang="en-US" sz="800" spc="-1" strike="noStrike">
              <a:latin typeface="Arial"/>
            </a:endParaRPr>
          </a:p>
        </p:txBody>
      </p:sp>
      <p:sp>
        <p:nvSpPr>
          <p:cNvPr id="558" name="CustomShape 35"/>
          <p:cNvSpPr/>
          <p:nvPr/>
        </p:nvSpPr>
        <p:spPr>
          <a:xfrm>
            <a:off x="3355920" y="4362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NETWORK</a:t>
            </a:r>
            <a:endParaRPr b="0" lang="en-US" sz="800" spc="-1" strike="noStrike">
              <a:latin typeface="Arial"/>
            </a:endParaRPr>
          </a:p>
        </p:txBody>
      </p:sp>
      <p:sp>
        <p:nvSpPr>
          <p:cNvPr id="559" name="CustomShape 36"/>
          <p:cNvSpPr/>
          <p:nvPr/>
        </p:nvSpPr>
        <p:spPr>
          <a:xfrm>
            <a:off x="4542840" y="4362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COMMUNITY</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560" name="Google Shape;744;p125" descr=""/>
          <p:cNvPicPr/>
          <p:nvPr/>
        </p:nvPicPr>
        <p:blipFill>
          <a:blip r:embed="rId1"/>
          <a:srcRect l="-13188" t="-47703" r="-9484" b="-37713"/>
          <a:stretch/>
        </p:blipFill>
        <p:spPr>
          <a:xfrm>
            <a:off x="8077680" y="4642560"/>
            <a:ext cx="989280" cy="353160"/>
          </a:xfrm>
          <a:prstGeom prst="rect">
            <a:avLst/>
          </a:prstGeom>
          <a:ln>
            <a:noFill/>
          </a:ln>
        </p:spPr>
      </p:pic>
      <p:pic>
        <p:nvPicPr>
          <p:cNvPr id="561" name="Google Shape;745;p125" descr="cloud.eps"/>
          <p:cNvPicPr/>
          <p:nvPr/>
        </p:nvPicPr>
        <p:blipFill>
          <a:blip r:embed="rId2"/>
          <a:stretch/>
        </p:blipFill>
        <p:spPr>
          <a:xfrm>
            <a:off x="5605560" y="939240"/>
            <a:ext cx="1644480" cy="847080"/>
          </a:xfrm>
          <a:prstGeom prst="rect">
            <a:avLst/>
          </a:prstGeom>
          <a:ln>
            <a:noFill/>
          </a:ln>
        </p:spPr>
      </p:pic>
      <p:sp>
        <p:nvSpPr>
          <p:cNvPr id="562" name="CustomShape 1"/>
          <p:cNvSpPr/>
          <p:nvPr/>
        </p:nvSpPr>
        <p:spPr>
          <a:xfrm>
            <a:off x="3048480" y="2020320"/>
            <a:ext cx="2538720" cy="2093040"/>
          </a:xfrm>
          <a:prstGeom prst="rect">
            <a:avLst/>
          </a:prstGeom>
          <a:noFill/>
          <a:ln w="28440">
            <a:solidFill>
              <a:srgbClr val="f4cccc"/>
            </a:solidFill>
            <a:round/>
          </a:ln>
        </p:spPr>
        <p:style>
          <a:lnRef idx="0"/>
          <a:fillRef idx="0"/>
          <a:effectRef idx="0"/>
          <a:fontRef idx="minor"/>
        </p:style>
      </p:sp>
      <p:sp>
        <p:nvSpPr>
          <p:cNvPr id="563" name="CustomShape 2"/>
          <p:cNvSpPr/>
          <p:nvPr/>
        </p:nvSpPr>
        <p:spPr>
          <a:xfrm>
            <a:off x="3059640" y="2033280"/>
            <a:ext cx="2545920" cy="309240"/>
          </a:xfrm>
          <a:prstGeom prst="rect">
            <a:avLst/>
          </a:prstGeom>
          <a:solidFill>
            <a:srgbClr val="f4cccc"/>
          </a:solidFill>
          <a:ln>
            <a:noFill/>
          </a:ln>
        </p:spPr>
        <p:style>
          <a:lnRef idx="0"/>
          <a:fillRef idx="0"/>
          <a:effectRef idx="0"/>
          <a:fontRef idx="minor"/>
        </p:style>
      </p:sp>
      <p:sp>
        <p:nvSpPr>
          <p:cNvPr id="564" name="CustomShape 3"/>
          <p:cNvSpPr/>
          <p:nvPr/>
        </p:nvSpPr>
        <p:spPr>
          <a:xfrm>
            <a:off x="5830560" y="193500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565" name="CustomShape 4"/>
          <p:cNvSpPr/>
          <p:nvPr/>
        </p:nvSpPr>
        <p:spPr>
          <a:xfrm>
            <a:off x="3066840" y="208692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566" name="Google Shape;750;p125" descr="db.eps"/>
          <p:cNvPicPr/>
          <p:nvPr/>
        </p:nvPicPr>
        <p:blipFill>
          <a:blip r:embed="rId3">
            <a:alphaModFix amt="23000"/>
          </a:blip>
          <a:stretch/>
        </p:blipFill>
        <p:spPr>
          <a:xfrm>
            <a:off x="3730680" y="950400"/>
            <a:ext cx="730080" cy="626040"/>
          </a:xfrm>
          <a:prstGeom prst="rect">
            <a:avLst/>
          </a:prstGeom>
          <a:ln>
            <a:noFill/>
          </a:ln>
        </p:spPr>
      </p:pic>
      <p:sp>
        <p:nvSpPr>
          <p:cNvPr id="567" name="CustomShape 5"/>
          <p:cNvSpPr/>
          <p:nvPr/>
        </p:nvSpPr>
        <p:spPr>
          <a:xfrm>
            <a:off x="3800520" y="142812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568" name="CustomShape 6"/>
          <p:cNvSpPr/>
          <p:nvPr/>
        </p:nvSpPr>
        <p:spPr>
          <a:xfrm flipH="1" rot="10800000">
            <a:off x="2251080" y="363852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69" name="CustomShape 7"/>
          <p:cNvSpPr/>
          <p:nvPr/>
        </p:nvSpPr>
        <p:spPr>
          <a:xfrm>
            <a:off x="5631120" y="272412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0" name="CustomShape 8"/>
          <p:cNvSpPr/>
          <p:nvPr/>
        </p:nvSpPr>
        <p:spPr>
          <a:xfrm>
            <a:off x="5631120" y="358776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1" name="CustomShape 9"/>
          <p:cNvSpPr/>
          <p:nvPr/>
        </p:nvSpPr>
        <p:spPr>
          <a:xfrm>
            <a:off x="2014920" y="314316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2" name="CustomShape 10"/>
          <p:cNvSpPr/>
          <p:nvPr/>
        </p:nvSpPr>
        <p:spPr>
          <a:xfrm>
            <a:off x="1926720" y="295812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3" name="CustomShape 11"/>
          <p:cNvSpPr/>
          <p:nvPr/>
        </p:nvSpPr>
        <p:spPr>
          <a:xfrm>
            <a:off x="2018160" y="295596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74" name="CustomShape 12"/>
          <p:cNvSpPr/>
          <p:nvPr/>
        </p:nvSpPr>
        <p:spPr>
          <a:xfrm flipH="1" rot="10800000">
            <a:off x="2586600" y="27946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5" name="CustomShape 13"/>
          <p:cNvSpPr/>
          <p:nvPr/>
        </p:nvSpPr>
        <p:spPr>
          <a:xfrm>
            <a:off x="2795760" y="2516040"/>
            <a:ext cx="18612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76" name="CustomShape 14"/>
          <p:cNvSpPr/>
          <p:nvPr/>
        </p:nvSpPr>
        <p:spPr>
          <a:xfrm>
            <a:off x="2805840" y="182844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77" name="CustomShape 15"/>
          <p:cNvSpPr/>
          <p:nvPr/>
        </p:nvSpPr>
        <p:spPr>
          <a:xfrm rot="10800000">
            <a:off x="2796480" y="182736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78" name="CustomShape 16"/>
          <p:cNvSpPr/>
          <p:nvPr/>
        </p:nvSpPr>
        <p:spPr>
          <a:xfrm>
            <a:off x="4098960" y="1644120"/>
            <a:ext cx="360" cy="19188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pic>
        <p:nvPicPr>
          <p:cNvPr id="579" name="Google Shape;763;p125" descr="DevOps-Team.eps"/>
          <p:cNvPicPr/>
          <p:nvPr/>
        </p:nvPicPr>
        <p:blipFill>
          <a:blip r:embed="rId4">
            <a:alphaModFix amt="23000"/>
          </a:blip>
          <a:stretch/>
        </p:blipFill>
        <p:spPr>
          <a:xfrm>
            <a:off x="1489680" y="2093040"/>
            <a:ext cx="905760" cy="616680"/>
          </a:xfrm>
          <a:prstGeom prst="rect">
            <a:avLst/>
          </a:prstGeom>
          <a:ln>
            <a:noFill/>
          </a:ln>
        </p:spPr>
      </p:pic>
      <p:sp>
        <p:nvSpPr>
          <p:cNvPr id="580" name="CustomShape 17"/>
          <p:cNvSpPr/>
          <p:nvPr/>
        </p:nvSpPr>
        <p:spPr>
          <a:xfrm>
            <a:off x="1365480" y="27104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sp>
        <p:nvSpPr>
          <p:cNvPr id="581" name="CustomShape 18"/>
          <p:cNvSpPr/>
          <p:nvPr/>
        </p:nvSpPr>
        <p:spPr>
          <a:xfrm>
            <a:off x="3315240" y="30106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INVENTORY</a:t>
            </a:r>
            <a:endParaRPr b="0" lang="en-US" sz="800" spc="-1" strike="noStrike">
              <a:latin typeface="Arial"/>
            </a:endParaRPr>
          </a:p>
        </p:txBody>
      </p:sp>
      <p:pic>
        <p:nvPicPr>
          <p:cNvPr id="582" name="Google Shape;766;p125" descr="hosts.eps"/>
          <p:cNvPicPr/>
          <p:nvPr/>
        </p:nvPicPr>
        <p:blipFill>
          <a:blip r:embed="rId5">
            <a:alphaModFix amt="37000"/>
          </a:blip>
          <a:stretch/>
        </p:blipFill>
        <p:spPr>
          <a:xfrm>
            <a:off x="6177240" y="2510280"/>
            <a:ext cx="456840" cy="387360"/>
          </a:xfrm>
          <a:prstGeom prst="rect">
            <a:avLst/>
          </a:prstGeom>
          <a:ln>
            <a:noFill/>
          </a:ln>
        </p:spPr>
      </p:pic>
      <p:sp>
        <p:nvSpPr>
          <p:cNvPr id="583" name="CustomShape 19"/>
          <p:cNvSpPr/>
          <p:nvPr/>
        </p:nvSpPr>
        <p:spPr>
          <a:xfrm>
            <a:off x="5937120" y="293328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HOSTS</a:t>
            </a:r>
            <a:endParaRPr b="0" lang="en-US" sz="800" spc="-1" strike="noStrike">
              <a:latin typeface="Arial"/>
            </a:endParaRPr>
          </a:p>
        </p:txBody>
      </p:sp>
      <p:sp>
        <p:nvSpPr>
          <p:cNvPr id="584" name="CustomShape 20"/>
          <p:cNvSpPr/>
          <p:nvPr/>
        </p:nvSpPr>
        <p:spPr>
          <a:xfrm>
            <a:off x="5936040" y="384948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NETWORK DEVICES</a:t>
            </a:r>
            <a:endParaRPr b="0" lang="en-US" sz="800" spc="-1" strike="noStrike">
              <a:latin typeface="Arial"/>
            </a:endParaRPr>
          </a:p>
        </p:txBody>
      </p:sp>
      <p:pic>
        <p:nvPicPr>
          <p:cNvPr id="585" name="Google Shape;769;p125" descr="networking.eps"/>
          <p:cNvPicPr/>
          <p:nvPr/>
        </p:nvPicPr>
        <p:blipFill>
          <a:blip r:embed="rId6">
            <a:alphaModFix amt="37000"/>
          </a:blip>
          <a:stretch/>
        </p:blipFill>
        <p:spPr>
          <a:xfrm>
            <a:off x="6182640" y="3385440"/>
            <a:ext cx="438840" cy="438840"/>
          </a:xfrm>
          <a:prstGeom prst="rect">
            <a:avLst/>
          </a:prstGeom>
          <a:ln>
            <a:noFill/>
          </a:ln>
        </p:spPr>
      </p:pic>
      <p:pic>
        <p:nvPicPr>
          <p:cNvPr id="586" name="Google Shape;770;p125" descr="inventory.eps"/>
          <p:cNvPicPr/>
          <p:nvPr/>
        </p:nvPicPr>
        <p:blipFill>
          <a:blip r:embed="rId7"/>
          <a:stretch/>
        </p:blipFill>
        <p:spPr>
          <a:xfrm>
            <a:off x="3556080" y="2540520"/>
            <a:ext cx="412560" cy="440640"/>
          </a:xfrm>
          <a:prstGeom prst="rect">
            <a:avLst/>
          </a:prstGeom>
          <a:ln>
            <a:noFill/>
          </a:ln>
        </p:spPr>
      </p:pic>
      <p:pic>
        <p:nvPicPr>
          <p:cNvPr id="587" name="Google Shape;771;p125" descr="api.eps"/>
          <p:cNvPicPr/>
          <p:nvPr/>
        </p:nvPicPr>
        <p:blipFill>
          <a:blip r:embed="rId8"/>
          <a:stretch/>
        </p:blipFill>
        <p:spPr>
          <a:xfrm>
            <a:off x="4614840" y="2555640"/>
            <a:ext cx="464400" cy="432360"/>
          </a:xfrm>
          <a:prstGeom prst="rect">
            <a:avLst/>
          </a:prstGeom>
          <a:ln>
            <a:noFill/>
          </a:ln>
        </p:spPr>
      </p:pic>
      <p:sp>
        <p:nvSpPr>
          <p:cNvPr id="588" name="CustomShape 21"/>
          <p:cNvSpPr/>
          <p:nvPr/>
        </p:nvSpPr>
        <p:spPr>
          <a:xfrm>
            <a:off x="4645080" y="301428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589" name="Google Shape;773;p125" descr="tools.eps"/>
          <p:cNvPicPr/>
          <p:nvPr/>
        </p:nvPicPr>
        <p:blipFill>
          <a:blip r:embed="rId9"/>
          <a:stretch/>
        </p:blipFill>
        <p:spPr>
          <a:xfrm>
            <a:off x="3588480" y="3382560"/>
            <a:ext cx="359280" cy="358560"/>
          </a:xfrm>
          <a:prstGeom prst="rect">
            <a:avLst/>
          </a:prstGeom>
          <a:ln>
            <a:noFill/>
          </a:ln>
        </p:spPr>
      </p:pic>
      <p:sp>
        <p:nvSpPr>
          <p:cNvPr id="590" name="CustomShape 22"/>
          <p:cNvSpPr/>
          <p:nvPr/>
        </p:nvSpPr>
        <p:spPr>
          <a:xfrm rot="10800000">
            <a:off x="6441480" y="1852560"/>
            <a:ext cx="360" cy="297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pic>
        <p:nvPicPr>
          <p:cNvPr id="591" name="Google Shape;775;p125" descr="cloud.eps"/>
          <p:cNvPicPr/>
          <p:nvPr/>
        </p:nvPicPr>
        <p:blipFill>
          <a:blip r:embed="rId10">
            <a:alphaModFix amt="70000"/>
          </a:blip>
          <a:stretch/>
        </p:blipFill>
        <p:spPr>
          <a:xfrm>
            <a:off x="1769760" y="829440"/>
            <a:ext cx="1644480" cy="847080"/>
          </a:xfrm>
          <a:prstGeom prst="rect">
            <a:avLst/>
          </a:prstGeom>
          <a:ln>
            <a:noFill/>
          </a:ln>
        </p:spPr>
      </p:pic>
      <p:sp>
        <p:nvSpPr>
          <p:cNvPr id="592" name="CustomShape 23"/>
          <p:cNvSpPr/>
          <p:nvPr/>
        </p:nvSpPr>
        <p:spPr>
          <a:xfrm>
            <a:off x="1365480" y="40161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ANSIBLE PLAYBOOK</a:t>
            </a:r>
            <a:endParaRPr b="0" lang="en-US" sz="800" spc="-1" strike="noStrike">
              <a:latin typeface="Arial"/>
            </a:endParaRPr>
          </a:p>
        </p:txBody>
      </p:sp>
      <p:pic>
        <p:nvPicPr>
          <p:cNvPr id="593" name="Google Shape;777;p125" descr=""/>
          <p:cNvPicPr/>
          <p:nvPr/>
        </p:nvPicPr>
        <p:blipFill>
          <a:blip r:embed="rId11">
            <a:alphaModFix amt="28000"/>
          </a:blip>
          <a:stretch/>
        </p:blipFill>
        <p:spPr>
          <a:xfrm>
            <a:off x="1557720" y="3240720"/>
            <a:ext cx="774360" cy="774360"/>
          </a:xfrm>
          <a:prstGeom prst="rect">
            <a:avLst/>
          </a:prstGeom>
          <a:ln>
            <a:noFill/>
          </a:ln>
        </p:spPr>
      </p:pic>
      <p:sp>
        <p:nvSpPr>
          <p:cNvPr id="594" name="CustomShape 24"/>
          <p:cNvSpPr/>
          <p:nvPr/>
        </p:nvSpPr>
        <p:spPr>
          <a:xfrm flipH="1" rot="10800000">
            <a:off x="2586600" y="27928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595" name="CustomShape 25"/>
          <p:cNvSpPr/>
          <p:nvPr/>
        </p:nvSpPr>
        <p:spPr>
          <a:xfrm>
            <a:off x="2592360" y="173772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596" name="CustomShape 26"/>
          <p:cNvSpPr/>
          <p:nvPr/>
        </p:nvSpPr>
        <p:spPr>
          <a:xfrm>
            <a:off x="5684760" y="12409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97" name="CustomShape 27"/>
          <p:cNvSpPr/>
          <p:nvPr/>
        </p:nvSpPr>
        <p:spPr>
          <a:xfrm>
            <a:off x="1838880" y="11307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598" name="CustomShape 28"/>
          <p:cNvSpPr/>
          <p:nvPr/>
        </p:nvSpPr>
        <p:spPr>
          <a:xfrm>
            <a:off x="3512520" y="1472400"/>
            <a:ext cx="4265280" cy="1056600"/>
          </a:xfrm>
          <a:prstGeom prst="wedgeRectCallout">
            <a:avLst>
              <a:gd name="adj1" fmla="val -18796"/>
              <a:gd name="adj2" fmla="val 123267"/>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PLUGINS ARE “GEARS IN THE ENGINE”</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Code that plugs into the core engine</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Adaptability for various uses &amp; platforms</a:t>
            </a:r>
            <a:endParaRPr b="0" lang="en-US" sz="1200" spc="-1" strike="noStrike">
              <a:latin typeface="Arial"/>
            </a:endParaRPr>
          </a:p>
        </p:txBody>
      </p:sp>
      <p:sp>
        <p:nvSpPr>
          <p:cNvPr id="599" name="CustomShape 29"/>
          <p:cNvSpPr/>
          <p:nvPr/>
        </p:nvSpPr>
        <p:spPr>
          <a:xfrm>
            <a:off x="3301920" y="3768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MODULES</a:t>
            </a:r>
            <a:endParaRPr b="0" lang="en-US" sz="800" spc="-1" strike="noStrike">
              <a:latin typeface="Arial"/>
            </a:endParaRPr>
          </a:p>
        </p:txBody>
      </p:sp>
      <p:sp>
        <p:nvSpPr>
          <p:cNvPr id="600" name="CustomShape 30"/>
          <p:cNvSpPr/>
          <p:nvPr/>
        </p:nvSpPr>
        <p:spPr>
          <a:xfrm>
            <a:off x="4507560" y="376920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PLUGINS</a:t>
            </a:r>
            <a:endParaRPr b="0" lang="en-US" sz="800" spc="-1" strike="noStrike">
              <a:latin typeface="Arial"/>
            </a:endParaRPr>
          </a:p>
        </p:txBody>
      </p:sp>
      <p:pic>
        <p:nvPicPr>
          <p:cNvPr id="601" name="Google Shape;785;p125" descr="plugin.eps"/>
          <p:cNvPicPr/>
          <p:nvPr/>
        </p:nvPicPr>
        <p:blipFill>
          <a:blip r:embed="rId12"/>
          <a:stretch/>
        </p:blipFill>
        <p:spPr>
          <a:xfrm>
            <a:off x="4583880" y="3366360"/>
            <a:ext cx="551160" cy="3700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602" name="Google Shape;790;p126" descr=""/>
          <p:cNvPicPr/>
          <p:nvPr/>
        </p:nvPicPr>
        <p:blipFill>
          <a:blip r:embed="rId1"/>
          <a:srcRect l="-13188" t="-47703" r="-9484" b="-37713"/>
          <a:stretch/>
        </p:blipFill>
        <p:spPr>
          <a:xfrm>
            <a:off x="8077680" y="4642560"/>
            <a:ext cx="989280" cy="353160"/>
          </a:xfrm>
          <a:prstGeom prst="rect">
            <a:avLst/>
          </a:prstGeom>
          <a:ln>
            <a:noFill/>
          </a:ln>
        </p:spPr>
      </p:pic>
      <p:pic>
        <p:nvPicPr>
          <p:cNvPr id="603" name="Google Shape;791;p126" descr="cloud.eps"/>
          <p:cNvPicPr/>
          <p:nvPr/>
        </p:nvPicPr>
        <p:blipFill>
          <a:blip r:embed="rId2"/>
          <a:stretch/>
        </p:blipFill>
        <p:spPr>
          <a:xfrm>
            <a:off x="5817960" y="689760"/>
            <a:ext cx="1644480" cy="847080"/>
          </a:xfrm>
          <a:prstGeom prst="rect">
            <a:avLst/>
          </a:prstGeom>
          <a:ln>
            <a:noFill/>
          </a:ln>
        </p:spPr>
      </p:pic>
      <p:sp>
        <p:nvSpPr>
          <p:cNvPr id="604" name="CustomShape 1"/>
          <p:cNvSpPr/>
          <p:nvPr/>
        </p:nvSpPr>
        <p:spPr>
          <a:xfrm>
            <a:off x="3260880" y="1770840"/>
            <a:ext cx="2538720" cy="2093040"/>
          </a:xfrm>
          <a:prstGeom prst="rect">
            <a:avLst/>
          </a:prstGeom>
          <a:noFill/>
          <a:ln w="28440">
            <a:solidFill>
              <a:srgbClr val="f4cccc"/>
            </a:solidFill>
            <a:round/>
          </a:ln>
        </p:spPr>
        <p:style>
          <a:lnRef idx="0"/>
          <a:fillRef idx="0"/>
          <a:effectRef idx="0"/>
          <a:fontRef idx="minor"/>
        </p:style>
      </p:sp>
      <p:sp>
        <p:nvSpPr>
          <p:cNvPr id="605" name="CustomShape 2"/>
          <p:cNvSpPr/>
          <p:nvPr/>
        </p:nvSpPr>
        <p:spPr>
          <a:xfrm>
            <a:off x="3272040" y="1783800"/>
            <a:ext cx="2545920" cy="309240"/>
          </a:xfrm>
          <a:prstGeom prst="rect">
            <a:avLst/>
          </a:prstGeom>
          <a:solidFill>
            <a:srgbClr val="f4cccc"/>
          </a:solidFill>
          <a:ln>
            <a:noFill/>
          </a:ln>
        </p:spPr>
        <p:style>
          <a:lnRef idx="0"/>
          <a:fillRef idx="0"/>
          <a:effectRef idx="0"/>
          <a:fontRef idx="minor"/>
        </p:style>
      </p:sp>
      <p:sp>
        <p:nvSpPr>
          <p:cNvPr id="606" name="CustomShape 3"/>
          <p:cNvSpPr/>
          <p:nvPr/>
        </p:nvSpPr>
        <p:spPr>
          <a:xfrm>
            <a:off x="6042960" y="168552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607" name="CustomShape 4"/>
          <p:cNvSpPr/>
          <p:nvPr/>
        </p:nvSpPr>
        <p:spPr>
          <a:xfrm>
            <a:off x="3279240" y="183744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608" name="Google Shape;796;p126" descr="db.eps"/>
          <p:cNvPicPr/>
          <p:nvPr/>
        </p:nvPicPr>
        <p:blipFill>
          <a:blip r:embed="rId3">
            <a:alphaModFix amt="23000"/>
          </a:blip>
          <a:stretch/>
        </p:blipFill>
        <p:spPr>
          <a:xfrm>
            <a:off x="3943080" y="700560"/>
            <a:ext cx="730080" cy="626040"/>
          </a:xfrm>
          <a:prstGeom prst="rect">
            <a:avLst/>
          </a:prstGeom>
          <a:ln>
            <a:noFill/>
          </a:ln>
        </p:spPr>
      </p:pic>
      <p:sp>
        <p:nvSpPr>
          <p:cNvPr id="609" name="CustomShape 5"/>
          <p:cNvSpPr/>
          <p:nvPr/>
        </p:nvSpPr>
        <p:spPr>
          <a:xfrm>
            <a:off x="4012920" y="117864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610" name="CustomShape 6"/>
          <p:cNvSpPr/>
          <p:nvPr/>
        </p:nvSpPr>
        <p:spPr>
          <a:xfrm flipH="1" rot="10800000">
            <a:off x="2463480" y="338904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11" name="CustomShape 7"/>
          <p:cNvSpPr/>
          <p:nvPr/>
        </p:nvSpPr>
        <p:spPr>
          <a:xfrm>
            <a:off x="5843880" y="2474280"/>
            <a:ext cx="46620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612" name="CustomShape 8"/>
          <p:cNvSpPr/>
          <p:nvPr/>
        </p:nvSpPr>
        <p:spPr>
          <a:xfrm>
            <a:off x="5843880" y="3338280"/>
            <a:ext cx="46620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613" name="CustomShape 9"/>
          <p:cNvSpPr/>
          <p:nvPr/>
        </p:nvSpPr>
        <p:spPr>
          <a:xfrm>
            <a:off x="2227320" y="289332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14" name="CustomShape 10"/>
          <p:cNvSpPr/>
          <p:nvPr/>
        </p:nvSpPr>
        <p:spPr>
          <a:xfrm>
            <a:off x="2139120" y="270864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15" name="CustomShape 11"/>
          <p:cNvSpPr/>
          <p:nvPr/>
        </p:nvSpPr>
        <p:spPr>
          <a:xfrm>
            <a:off x="2230560" y="270648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16" name="CustomShape 12"/>
          <p:cNvSpPr/>
          <p:nvPr/>
        </p:nvSpPr>
        <p:spPr>
          <a:xfrm flipH="1" rot="10800000">
            <a:off x="2799000" y="254520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17" name="CustomShape 13"/>
          <p:cNvSpPr/>
          <p:nvPr/>
        </p:nvSpPr>
        <p:spPr>
          <a:xfrm>
            <a:off x="3008160" y="2266560"/>
            <a:ext cx="18612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18" name="CustomShape 14"/>
          <p:cNvSpPr/>
          <p:nvPr/>
        </p:nvSpPr>
        <p:spPr>
          <a:xfrm>
            <a:off x="3018240" y="157896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19" name="CustomShape 15"/>
          <p:cNvSpPr/>
          <p:nvPr/>
        </p:nvSpPr>
        <p:spPr>
          <a:xfrm rot="10800000">
            <a:off x="3008880" y="157788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20" name="CustomShape 16"/>
          <p:cNvSpPr/>
          <p:nvPr/>
        </p:nvSpPr>
        <p:spPr>
          <a:xfrm>
            <a:off x="4311360" y="139464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621" name="Google Shape;809;p126" descr="DevOps-Team.eps"/>
          <p:cNvPicPr/>
          <p:nvPr/>
        </p:nvPicPr>
        <p:blipFill>
          <a:blip r:embed="rId4">
            <a:alphaModFix amt="23000"/>
          </a:blip>
          <a:stretch/>
        </p:blipFill>
        <p:spPr>
          <a:xfrm>
            <a:off x="1702080" y="1843560"/>
            <a:ext cx="905760" cy="616680"/>
          </a:xfrm>
          <a:prstGeom prst="rect">
            <a:avLst/>
          </a:prstGeom>
          <a:ln>
            <a:noFill/>
          </a:ln>
        </p:spPr>
      </p:pic>
      <p:sp>
        <p:nvSpPr>
          <p:cNvPr id="622" name="CustomShape 17"/>
          <p:cNvSpPr/>
          <p:nvPr/>
        </p:nvSpPr>
        <p:spPr>
          <a:xfrm>
            <a:off x="1578240" y="246060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pic>
        <p:nvPicPr>
          <p:cNvPr id="623" name="Google Shape;811;p126" descr="hosts.eps"/>
          <p:cNvPicPr/>
          <p:nvPr/>
        </p:nvPicPr>
        <p:blipFill>
          <a:blip r:embed="rId5">
            <a:alphaModFix amt="37000"/>
          </a:blip>
          <a:stretch/>
        </p:blipFill>
        <p:spPr>
          <a:xfrm>
            <a:off x="6389640" y="2260800"/>
            <a:ext cx="456840" cy="387360"/>
          </a:xfrm>
          <a:prstGeom prst="rect">
            <a:avLst/>
          </a:prstGeom>
          <a:ln>
            <a:noFill/>
          </a:ln>
        </p:spPr>
      </p:pic>
      <p:sp>
        <p:nvSpPr>
          <p:cNvPr id="624" name="CustomShape 18"/>
          <p:cNvSpPr/>
          <p:nvPr/>
        </p:nvSpPr>
        <p:spPr>
          <a:xfrm>
            <a:off x="6149520" y="268380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HOSTS</a:t>
            </a:r>
            <a:endParaRPr b="0" lang="en-US" sz="800" spc="-1" strike="noStrike">
              <a:latin typeface="Arial"/>
            </a:endParaRPr>
          </a:p>
        </p:txBody>
      </p:sp>
      <p:sp>
        <p:nvSpPr>
          <p:cNvPr id="625" name="CustomShape 19"/>
          <p:cNvSpPr/>
          <p:nvPr/>
        </p:nvSpPr>
        <p:spPr>
          <a:xfrm>
            <a:off x="6148440" y="360000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NETWORK DEVICES</a:t>
            </a:r>
            <a:endParaRPr b="0" lang="en-US" sz="800" spc="-1" strike="noStrike">
              <a:latin typeface="Arial"/>
            </a:endParaRPr>
          </a:p>
        </p:txBody>
      </p:sp>
      <p:pic>
        <p:nvPicPr>
          <p:cNvPr id="626" name="Google Shape;814;p126" descr="networking.eps"/>
          <p:cNvPicPr/>
          <p:nvPr/>
        </p:nvPicPr>
        <p:blipFill>
          <a:blip r:embed="rId6">
            <a:alphaModFix amt="37000"/>
          </a:blip>
          <a:stretch/>
        </p:blipFill>
        <p:spPr>
          <a:xfrm>
            <a:off x="6395040" y="3135960"/>
            <a:ext cx="438840" cy="438840"/>
          </a:xfrm>
          <a:prstGeom prst="rect">
            <a:avLst/>
          </a:prstGeom>
          <a:ln>
            <a:noFill/>
          </a:ln>
        </p:spPr>
      </p:pic>
      <p:pic>
        <p:nvPicPr>
          <p:cNvPr id="627" name="Google Shape;815;p126" descr="api.eps"/>
          <p:cNvPicPr/>
          <p:nvPr/>
        </p:nvPicPr>
        <p:blipFill>
          <a:blip r:embed="rId7"/>
          <a:stretch/>
        </p:blipFill>
        <p:spPr>
          <a:xfrm>
            <a:off x="4827240" y="2305800"/>
            <a:ext cx="464400" cy="432360"/>
          </a:xfrm>
          <a:prstGeom prst="rect">
            <a:avLst/>
          </a:prstGeom>
          <a:ln>
            <a:noFill/>
          </a:ln>
        </p:spPr>
      </p:pic>
      <p:sp>
        <p:nvSpPr>
          <p:cNvPr id="628" name="CustomShape 20"/>
          <p:cNvSpPr/>
          <p:nvPr/>
        </p:nvSpPr>
        <p:spPr>
          <a:xfrm>
            <a:off x="4857480" y="276480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629" name="Google Shape;817;p126" descr="tools.eps"/>
          <p:cNvPicPr/>
          <p:nvPr/>
        </p:nvPicPr>
        <p:blipFill>
          <a:blip r:embed="rId8"/>
          <a:stretch/>
        </p:blipFill>
        <p:spPr>
          <a:xfrm>
            <a:off x="3800880" y="3133080"/>
            <a:ext cx="359280" cy="358560"/>
          </a:xfrm>
          <a:prstGeom prst="rect">
            <a:avLst/>
          </a:prstGeom>
          <a:ln>
            <a:noFill/>
          </a:ln>
        </p:spPr>
      </p:pic>
      <p:sp>
        <p:nvSpPr>
          <p:cNvPr id="630" name="CustomShape 21"/>
          <p:cNvSpPr/>
          <p:nvPr/>
        </p:nvSpPr>
        <p:spPr>
          <a:xfrm rot="10800000">
            <a:off x="6653880" y="1603080"/>
            <a:ext cx="360" cy="297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pic>
        <p:nvPicPr>
          <p:cNvPr id="631" name="Google Shape;819;p126" descr="cloud.eps"/>
          <p:cNvPicPr/>
          <p:nvPr/>
        </p:nvPicPr>
        <p:blipFill>
          <a:blip r:embed="rId9">
            <a:alphaModFix amt="70000"/>
          </a:blip>
          <a:stretch/>
        </p:blipFill>
        <p:spPr>
          <a:xfrm>
            <a:off x="1982160" y="579960"/>
            <a:ext cx="1644480" cy="847080"/>
          </a:xfrm>
          <a:prstGeom prst="rect">
            <a:avLst/>
          </a:prstGeom>
          <a:ln>
            <a:noFill/>
          </a:ln>
        </p:spPr>
      </p:pic>
      <p:sp>
        <p:nvSpPr>
          <p:cNvPr id="632" name="CustomShape 22"/>
          <p:cNvSpPr/>
          <p:nvPr/>
        </p:nvSpPr>
        <p:spPr>
          <a:xfrm>
            <a:off x="1577880" y="376632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ANSIBLE PLAYBOOK</a:t>
            </a:r>
            <a:endParaRPr b="0" lang="en-US" sz="800" spc="-1" strike="noStrike">
              <a:latin typeface="Arial"/>
            </a:endParaRPr>
          </a:p>
        </p:txBody>
      </p:sp>
      <p:pic>
        <p:nvPicPr>
          <p:cNvPr id="633" name="Google Shape;821;p126" descr=""/>
          <p:cNvPicPr/>
          <p:nvPr/>
        </p:nvPicPr>
        <p:blipFill>
          <a:blip r:embed="rId10">
            <a:alphaModFix amt="28000"/>
          </a:blip>
          <a:stretch/>
        </p:blipFill>
        <p:spPr>
          <a:xfrm>
            <a:off x="1770120" y="2991240"/>
            <a:ext cx="774360" cy="774360"/>
          </a:xfrm>
          <a:prstGeom prst="rect">
            <a:avLst/>
          </a:prstGeom>
          <a:ln>
            <a:noFill/>
          </a:ln>
        </p:spPr>
      </p:pic>
      <p:sp>
        <p:nvSpPr>
          <p:cNvPr id="634" name="CustomShape 23"/>
          <p:cNvSpPr/>
          <p:nvPr/>
        </p:nvSpPr>
        <p:spPr>
          <a:xfrm flipH="1" rot="10800000">
            <a:off x="2799000" y="254340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35" name="CustomShape 24"/>
          <p:cNvSpPr/>
          <p:nvPr/>
        </p:nvSpPr>
        <p:spPr>
          <a:xfrm>
            <a:off x="2804760" y="148824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36" name="CustomShape 25"/>
          <p:cNvSpPr/>
          <p:nvPr/>
        </p:nvSpPr>
        <p:spPr>
          <a:xfrm>
            <a:off x="5897160" y="99144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637" name="CustomShape 26"/>
          <p:cNvSpPr/>
          <p:nvPr/>
        </p:nvSpPr>
        <p:spPr>
          <a:xfrm>
            <a:off x="2051280" y="8809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638" name="CustomShape 27"/>
          <p:cNvSpPr/>
          <p:nvPr/>
        </p:nvSpPr>
        <p:spPr>
          <a:xfrm>
            <a:off x="3514320" y="351936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MODULES</a:t>
            </a:r>
            <a:endParaRPr b="0" lang="en-US" sz="800" spc="-1" strike="noStrike">
              <a:latin typeface="Arial"/>
            </a:endParaRPr>
          </a:p>
        </p:txBody>
      </p:sp>
      <p:sp>
        <p:nvSpPr>
          <p:cNvPr id="639" name="CustomShape 28"/>
          <p:cNvSpPr/>
          <p:nvPr/>
        </p:nvSpPr>
        <p:spPr>
          <a:xfrm>
            <a:off x="4719960" y="351972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PLUGINS</a:t>
            </a:r>
            <a:endParaRPr b="0" lang="en-US" sz="800" spc="-1" strike="noStrike">
              <a:latin typeface="Arial"/>
            </a:endParaRPr>
          </a:p>
        </p:txBody>
      </p:sp>
      <p:pic>
        <p:nvPicPr>
          <p:cNvPr id="640" name="Google Shape;828;p126" descr="plugin.eps"/>
          <p:cNvPicPr/>
          <p:nvPr/>
        </p:nvPicPr>
        <p:blipFill>
          <a:blip r:embed="rId11">
            <a:alphaModFix amt="37000"/>
          </a:blip>
          <a:stretch/>
        </p:blipFill>
        <p:spPr>
          <a:xfrm>
            <a:off x="4796280" y="3116520"/>
            <a:ext cx="551160" cy="370080"/>
          </a:xfrm>
          <a:prstGeom prst="rect">
            <a:avLst/>
          </a:prstGeom>
          <a:ln>
            <a:noFill/>
          </a:ln>
        </p:spPr>
      </p:pic>
      <p:sp>
        <p:nvSpPr>
          <p:cNvPr id="641" name="CustomShape 29"/>
          <p:cNvSpPr/>
          <p:nvPr/>
        </p:nvSpPr>
        <p:spPr>
          <a:xfrm>
            <a:off x="3527640" y="2760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INVENTORY</a:t>
            </a:r>
            <a:endParaRPr b="0" lang="en-US" sz="800" spc="-1" strike="noStrike">
              <a:latin typeface="Arial"/>
            </a:endParaRPr>
          </a:p>
        </p:txBody>
      </p:sp>
      <p:pic>
        <p:nvPicPr>
          <p:cNvPr id="642" name="Google Shape;830;p126" descr="inventory.eps"/>
          <p:cNvPicPr/>
          <p:nvPr/>
        </p:nvPicPr>
        <p:blipFill>
          <a:blip r:embed="rId12"/>
          <a:stretch/>
        </p:blipFill>
        <p:spPr>
          <a:xfrm>
            <a:off x="3768480" y="2290680"/>
            <a:ext cx="412560" cy="440640"/>
          </a:xfrm>
          <a:prstGeom prst="rect">
            <a:avLst/>
          </a:prstGeom>
          <a:ln>
            <a:noFill/>
          </a:ln>
        </p:spPr>
      </p:pic>
      <p:sp>
        <p:nvSpPr>
          <p:cNvPr id="643" name="CustomShape 30"/>
          <p:cNvSpPr/>
          <p:nvPr/>
        </p:nvSpPr>
        <p:spPr>
          <a:xfrm>
            <a:off x="4772520" y="1178640"/>
            <a:ext cx="2792520" cy="3384360"/>
          </a:xfrm>
          <a:prstGeom prst="wedgeRectCallout">
            <a:avLst>
              <a:gd name="adj1" fmla="val -66493"/>
              <a:gd name="adj2" fmla="val -7677"/>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br/>
            <a:endParaRPr b="0" lang="en-US" sz="1800" spc="-1" strike="noStrike">
              <a:latin typeface="Arial"/>
            </a:endParaRPr>
          </a:p>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INVENTORY</a:t>
            </a:r>
            <a:br/>
            <a:endParaRPr b="0" lang="en-US" sz="12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[web]</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webserver1.example.com</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webserver2.example.com</a:t>
            </a:r>
            <a:endParaRPr b="0" lang="en-US" sz="1000" spc="-1" strike="noStrike">
              <a:latin typeface="Arial"/>
            </a:endParaRPr>
          </a:p>
          <a:p>
            <a:pPr>
              <a:lnSpc>
                <a:spcPct val="115000"/>
              </a:lnSpc>
            </a:pP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[db]</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dbserver1.example.com</a:t>
            </a:r>
            <a:endParaRPr b="0" lang="en-US" sz="1000" spc="-1" strike="noStrike">
              <a:latin typeface="Arial"/>
            </a:endParaRPr>
          </a:p>
          <a:p>
            <a:pPr>
              <a:lnSpc>
                <a:spcPct val="115000"/>
              </a:lnSpc>
            </a:pP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[switches]</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leaf01.internal.com</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leaf02.internal.com</a:t>
            </a:r>
            <a:endParaRPr b="0" lang="en-US" sz="1000" spc="-1" strike="noStrike">
              <a:latin typeface="Arial"/>
            </a:endParaRPr>
          </a:p>
          <a:p>
            <a:pPr>
              <a:lnSpc>
                <a:spcPct val="115000"/>
              </a:lnSpc>
            </a:pP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[firewalls]</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checkpoint01.internal.com</a:t>
            </a:r>
            <a:endParaRPr b="0" lang="en-US" sz="1000" spc="-1" strike="noStrike">
              <a:latin typeface="Arial"/>
            </a:endParaRPr>
          </a:p>
          <a:p>
            <a:pPr>
              <a:lnSpc>
                <a:spcPct val="115000"/>
              </a:lnSpc>
            </a:pP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[lb]</a:t>
            </a:r>
            <a:endParaRPr b="0" lang="en-US" sz="1000" spc="-1" strike="noStrike">
              <a:latin typeface="Arial"/>
            </a:endParaRPr>
          </a:p>
          <a:p>
            <a:pPr>
              <a:lnSpc>
                <a:spcPct val="115000"/>
              </a:lnSpc>
            </a:pPr>
            <a:r>
              <a:rPr b="1" lang="en-US" sz="1000" spc="-1" strike="noStrike">
                <a:solidFill>
                  <a:srgbClr val="000000"/>
                </a:solidFill>
                <a:latin typeface="Roboto Mono"/>
                <a:ea typeface="Roboto Mono"/>
              </a:rPr>
              <a:t>  </a:t>
            </a:r>
            <a:r>
              <a:rPr b="1" lang="en-US" sz="1000" spc="-1" strike="noStrike">
                <a:solidFill>
                  <a:srgbClr val="000000"/>
                </a:solidFill>
                <a:latin typeface="Roboto Mono"/>
                <a:ea typeface="Roboto Mono"/>
              </a:rPr>
              <a:t>f5-01.internal.com</a:t>
            </a:r>
            <a:endParaRPr b="0" lang="en-US" sz="1000" spc="-1" strike="noStrike">
              <a:latin typeface="Arial"/>
            </a:endParaRPr>
          </a:p>
          <a:p>
            <a:pPr>
              <a:lnSpc>
                <a:spcPct val="115000"/>
              </a:lnSpc>
            </a:pPr>
            <a:endParaRPr b="0" lang="en-US" sz="1000" spc="-1" strike="noStrike">
              <a:latin typeface="Arial"/>
            </a:endParaRPr>
          </a:p>
          <a:p>
            <a:pPr>
              <a:lnSpc>
                <a:spcPct val="115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644" name="Google Shape;836;p127" descr=""/>
          <p:cNvPicPr/>
          <p:nvPr/>
        </p:nvPicPr>
        <p:blipFill>
          <a:blip r:embed="rId1"/>
          <a:srcRect l="-13188" t="-47703" r="-9484" b="-37713"/>
          <a:stretch/>
        </p:blipFill>
        <p:spPr>
          <a:xfrm>
            <a:off x="8077680" y="4642560"/>
            <a:ext cx="989280" cy="353160"/>
          </a:xfrm>
          <a:prstGeom prst="rect">
            <a:avLst/>
          </a:prstGeom>
          <a:ln>
            <a:noFill/>
          </a:ln>
        </p:spPr>
      </p:pic>
      <p:sp>
        <p:nvSpPr>
          <p:cNvPr id="645" name="CustomShape 1"/>
          <p:cNvSpPr/>
          <p:nvPr/>
        </p:nvSpPr>
        <p:spPr>
          <a:xfrm>
            <a:off x="3312360" y="1878480"/>
            <a:ext cx="2538720" cy="2093040"/>
          </a:xfrm>
          <a:prstGeom prst="rect">
            <a:avLst/>
          </a:prstGeom>
          <a:noFill/>
          <a:ln w="28440">
            <a:solidFill>
              <a:srgbClr val="f4cccc"/>
            </a:solidFill>
            <a:round/>
          </a:ln>
        </p:spPr>
        <p:style>
          <a:lnRef idx="0"/>
          <a:fillRef idx="0"/>
          <a:effectRef idx="0"/>
          <a:fontRef idx="minor"/>
        </p:style>
      </p:sp>
      <p:sp>
        <p:nvSpPr>
          <p:cNvPr id="646" name="CustomShape 2"/>
          <p:cNvSpPr/>
          <p:nvPr/>
        </p:nvSpPr>
        <p:spPr>
          <a:xfrm>
            <a:off x="3323520" y="1891440"/>
            <a:ext cx="2545920" cy="309240"/>
          </a:xfrm>
          <a:prstGeom prst="rect">
            <a:avLst/>
          </a:prstGeom>
          <a:solidFill>
            <a:srgbClr val="f4cccc"/>
          </a:solidFill>
          <a:ln>
            <a:noFill/>
          </a:ln>
        </p:spPr>
        <p:style>
          <a:lnRef idx="0"/>
          <a:fillRef idx="0"/>
          <a:effectRef idx="0"/>
          <a:fontRef idx="minor"/>
        </p:style>
      </p:sp>
      <p:sp>
        <p:nvSpPr>
          <p:cNvPr id="647" name="CustomShape 3"/>
          <p:cNvSpPr/>
          <p:nvPr/>
        </p:nvSpPr>
        <p:spPr>
          <a:xfrm>
            <a:off x="6094440" y="179316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648" name="CustomShape 4"/>
          <p:cNvSpPr/>
          <p:nvPr/>
        </p:nvSpPr>
        <p:spPr>
          <a:xfrm>
            <a:off x="3330720" y="194508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sp>
        <p:nvSpPr>
          <p:cNvPr id="649" name="CustomShape 5"/>
          <p:cNvSpPr/>
          <p:nvPr/>
        </p:nvSpPr>
        <p:spPr>
          <a:xfrm flipH="1" rot="10800000">
            <a:off x="2514960" y="349668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0" name="CustomShape 6"/>
          <p:cNvSpPr/>
          <p:nvPr/>
        </p:nvSpPr>
        <p:spPr>
          <a:xfrm>
            <a:off x="5895000" y="258192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1" name="CustomShape 7"/>
          <p:cNvSpPr/>
          <p:nvPr/>
        </p:nvSpPr>
        <p:spPr>
          <a:xfrm>
            <a:off x="5895000" y="344556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2" name="CustomShape 8"/>
          <p:cNvSpPr/>
          <p:nvPr/>
        </p:nvSpPr>
        <p:spPr>
          <a:xfrm>
            <a:off x="2278800" y="300096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3" name="CustomShape 9"/>
          <p:cNvSpPr/>
          <p:nvPr/>
        </p:nvSpPr>
        <p:spPr>
          <a:xfrm>
            <a:off x="2190600" y="281628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4" name="CustomShape 10"/>
          <p:cNvSpPr/>
          <p:nvPr/>
        </p:nvSpPr>
        <p:spPr>
          <a:xfrm>
            <a:off x="2282040" y="281412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55" name="CustomShape 11"/>
          <p:cNvSpPr/>
          <p:nvPr/>
        </p:nvSpPr>
        <p:spPr>
          <a:xfrm flipH="1" rot="10800000">
            <a:off x="2850480" y="26524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6" name="CustomShape 12"/>
          <p:cNvSpPr/>
          <p:nvPr/>
        </p:nvSpPr>
        <p:spPr>
          <a:xfrm>
            <a:off x="3059640" y="2374200"/>
            <a:ext cx="18612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57" name="CustomShape 13"/>
          <p:cNvSpPr/>
          <p:nvPr/>
        </p:nvSpPr>
        <p:spPr>
          <a:xfrm>
            <a:off x="3069720" y="168660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58" name="CustomShape 14"/>
          <p:cNvSpPr/>
          <p:nvPr/>
        </p:nvSpPr>
        <p:spPr>
          <a:xfrm rot="10800000">
            <a:off x="3060360" y="168552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59" name="CustomShape 15"/>
          <p:cNvSpPr/>
          <p:nvPr/>
        </p:nvSpPr>
        <p:spPr>
          <a:xfrm>
            <a:off x="4362840" y="150228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660" name="Google Shape;852;p127" descr="DevOps-Team.eps"/>
          <p:cNvPicPr/>
          <p:nvPr/>
        </p:nvPicPr>
        <p:blipFill>
          <a:blip r:embed="rId2">
            <a:alphaModFix amt="23000"/>
          </a:blip>
          <a:stretch/>
        </p:blipFill>
        <p:spPr>
          <a:xfrm>
            <a:off x="1753560" y="1951200"/>
            <a:ext cx="905760" cy="616680"/>
          </a:xfrm>
          <a:prstGeom prst="rect">
            <a:avLst/>
          </a:prstGeom>
          <a:ln>
            <a:noFill/>
          </a:ln>
        </p:spPr>
      </p:pic>
      <p:sp>
        <p:nvSpPr>
          <p:cNvPr id="661" name="CustomShape 16"/>
          <p:cNvSpPr/>
          <p:nvPr/>
        </p:nvSpPr>
        <p:spPr>
          <a:xfrm>
            <a:off x="1629360" y="25682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pic>
        <p:nvPicPr>
          <p:cNvPr id="662" name="Google Shape;854;p127" descr="hosts.eps"/>
          <p:cNvPicPr/>
          <p:nvPr/>
        </p:nvPicPr>
        <p:blipFill>
          <a:blip r:embed="rId3">
            <a:alphaModFix amt="37000"/>
          </a:blip>
          <a:stretch/>
        </p:blipFill>
        <p:spPr>
          <a:xfrm>
            <a:off x="6440760" y="2368440"/>
            <a:ext cx="456840" cy="387360"/>
          </a:xfrm>
          <a:prstGeom prst="rect">
            <a:avLst/>
          </a:prstGeom>
          <a:ln>
            <a:noFill/>
          </a:ln>
        </p:spPr>
      </p:pic>
      <p:sp>
        <p:nvSpPr>
          <p:cNvPr id="663" name="CustomShape 17"/>
          <p:cNvSpPr/>
          <p:nvPr/>
        </p:nvSpPr>
        <p:spPr>
          <a:xfrm>
            <a:off x="6201000" y="279144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HOSTS</a:t>
            </a:r>
            <a:endParaRPr b="0" lang="en-US" sz="800" spc="-1" strike="noStrike">
              <a:latin typeface="Arial"/>
            </a:endParaRPr>
          </a:p>
        </p:txBody>
      </p:sp>
      <p:sp>
        <p:nvSpPr>
          <p:cNvPr id="664" name="CustomShape 18"/>
          <p:cNvSpPr/>
          <p:nvPr/>
        </p:nvSpPr>
        <p:spPr>
          <a:xfrm>
            <a:off x="6199920" y="370764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NETWORK DEVICES</a:t>
            </a:r>
            <a:endParaRPr b="0" lang="en-US" sz="800" spc="-1" strike="noStrike">
              <a:latin typeface="Arial"/>
            </a:endParaRPr>
          </a:p>
        </p:txBody>
      </p:sp>
      <p:pic>
        <p:nvPicPr>
          <p:cNvPr id="665" name="Google Shape;857;p127" descr="networking.eps"/>
          <p:cNvPicPr/>
          <p:nvPr/>
        </p:nvPicPr>
        <p:blipFill>
          <a:blip r:embed="rId4">
            <a:alphaModFix amt="37000"/>
          </a:blip>
          <a:stretch/>
        </p:blipFill>
        <p:spPr>
          <a:xfrm>
            <a:off x="6446520" y="3243600"/>
            <a:ext cx="438840" cy="438840"/>
          </a:xfrm>
          <a:prstGeom prst="rect">
            <a:avLst/>
          </a:prstGeom>
          <a:ln>
            <a:noFill/>
          </a:ln>
        </p:spPr>
      </p:pic>
      <p:pic>
        <p:nvPicPr>
          <p:cNvPr id="666" name="Google Shape;858;p127" descr="api.eps"/>
          <p:cNvPicPr/>
          <p:nvPr/>
        </p:nvPicPr>
        <p:blipFill>
          <a:blip r:embed="rId5"/>
          <a:stretch/>
        </p:blipFill>
        <p:spPr>
          <a:xfrm>
            <a:off x="4878720" y="2413440"/>
            <a:ext cx="464400" cy="432360"/>
          </a:xfrm>
          <a:prstGeom prst="rect">
            <a:avLst/>
          </a:prstGeom>
          <a:ln>
            <a:noFill/>
          </a:ln>
        </p:spPr>
      </p:pic>
      <p:sp>
        <p:nvSpPr>
          <p:cNvPr id="667" name="CustomShape 19"/>
          <p:cNvSpPr/>
          <p:nvPr/>
        </p:nvSpPr>
        <p:spPr>
          <a:xfrm>
            <a:off x="4908960" y="287244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CLI</a:t>
            </a:r>
            <a:endParaRPr b="0" lang="en-US" sz="800" spc="-1" strike="noStrike">
              <a:latin typeface="Arial"/>
            </a:endParaRPr>
          </a:p>
        </p:txBody>
      </p:sp>
      <p:pic>
        <p:nvPicPr>
          <p:cNvPr id="668" name="Google Shape;860;p127" descr="tools.eps"/>
          <p:cNvPicPr/>
          <p:nvPr/>
        </p:nvPicPr>
        <p:blipFill>
          <a:blip r:embed="rId6"/>
          <a:stretch/>
        </p:blipFill>
        <p:spPr>
          <a:xfrm>
            <a:off x="3852360" y="3240720"/>
            <a:ext cx="359280" cy="358560"/>
          </a:xfrm>
          <a:prstGeom prst="rect">
            <a:avLst/>
          </a:prstGeom>
          <a:ln>
            <a:noFill/>
          </a:ln>
        </p:spPr>
      </p:pic>
      <p:sp>
        <p:nvSpPr>
          <p:cNvPr id="669" name="CustomShape 20"/>
          <p:cNvSpPr/>
          <p:nvPr/>
        </p:nvSpPr>
        <p:spPr>
          <a:xfrm rot="10800000">
            <a:off x="6705360" y="1710720"/>
            <a:ext cx="360" cy="297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70" name="CustomShape 21"/>
          <p:cNvSpPr/>
          <p:nvPr/>
        </p:nvSpPr>
        <p:spPr>
          <a:xfrm>
            <a:off x="1629360" y="38739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ANSIBLE PLAYBOOK</a:t>
            </a:r>
            <a:endParaRPr b="0" lang="en-US" sz="800" spc="-1" strike="noStrike">
              <a:latin typeface="Arial"/>
            </a:endParaRPr>
          </a:p>
        </p:txBody>
      </p:sp>
      <p:pic>
        <p:nvPicPr>
          <p:cNvPr id="671" name="Google Shape;863;p127" descr=""/>
          <p:cNvPicPr/>
          <p:nvPr/>
        </p:nvPicPr>
        <p:blipFill>
          <a:blip r:embed="rId7">
            <a:alphaModFix amt="28000"/>
          </a:blip>
          <a:stretch/>
        </p:blipFill>
        <p:spPr>
          <a:xfrm>
            <a:off x="1821600" y="3098880"/>
            <a:ext cx="774360" cy="774360"/>
          </a:xfrm>
          <a:prstGeom prst="rect">
            <a:avLst/>
          </a:prstGeom>
          <a:ln>
            <a:noFill/>
          </a:ln>
        </p:spPr>
      </p:pic>
      <p:sp>
        <p:nvSpPr>
          <p:cNvPr id="672" name="CustomShape 22"/>
          <p:cNvSpPr/>
          <p:nvPr/>
        </p:nvSpPr>
        <p:spPr>
          <a:xfrm flipH="1" rot="10800000">
            <a:off x="2850480" y="265104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73" name="CustomShape 23"/>
          <p:cNvSpPr/>
          <p:nvPr/>
        </p:nvSpPr>
        <p:spPr>
          <a:xfrm>
            <a:off x="2856240" y="159588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74" name="CustomShape 24"/>
          <p:cNvSpPr/>
          <p:nvPr/>
        </p:nvSpPr>
        <p:spPr>
          <a:xfrm>
            <a:off x="3565800" y="362700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MODULES</a:t>
            </a:r>
            <a:endParaRPr b="0" lang="en-US" sz="800" spc="-1" strike="noStrike">
              <a:latin typeface="Arial"/>
            </a:endParaRPr>
          </a:p>
        </p:txBody>
      </p:sp>
      <p:sp>
        <p:nvSpPr>
          <p:cNvPr id="675" name="CustomShape 25"/>
          <p:cNvSpPr/>
          <p:nvPr/>
        </p:nvSpPr>
        <p:spPr>
          <a:xfrm>
            <a:off x="4771440" y="362736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PLUGINS</a:t>
            </a:r>
            <a:endParaRPr b="0" lang="en-US" sz="800" spc="-1" strike="noStrike">
              <a:latin typeface="Arial"/>
            </a:endParaRPr>
          </a:p>
        </p:txBody>
      </p:sp>
      <p:pic>
        <p:nvPicPr>
          <p:cNvPr id="676" name="Google Shape;868;p127" descr="plugin.eps"/>
          <p:cNvPicPr/>
          <p:nvPr/>
        </p:nvPicPr>
        <p:blipFill>
          <a:blip r:embed="rId8">
            <a:alphaModFix amt="37000"/>
          </a:blip>
          <a:stretch/>
        </p:blipFill>
        <p:spPr>
          <a:xfrm>
            <a:off x="4847760" y="3224160"/>
            <a:ext cx="551160" cy="370080"/>
          </a:xfrm>
          <a:prstGeom prst="rect">
            <a:avLst/>
          </a:prstGeom>
          <a:ln>
            <a:noFill/>
          </a:ln>
        </p:spPr>
      </p:pic>
      <p:sp>
        <p:nvSpPr>
          <p:cNvPr id="677" name="CustomShape 26"/>
          <p:cNvSpPr/>
          <p:nvPr/>
        </p:nvSpPr>
        <p:spPr>
          <a:xfrm>
            <a:off x="3579120" y="28684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INVENTORY</a:t>
            </a:r>
            <a:endParaRPr b="0" lang="en-US" sz="800" spc="-1" strike="noStrike">
              <a:latin typeface="Arial"/>
            </a:endParaRPr>
          </a:p>
        </p:txBody>
      </p:sp>
      <p:pic>
        <p:nvPicPr>
          <p:cNvPr id="678" name="Google Shape;870;p127" descr="inventory.eps"/>
          <p:cNvPicPr/>
          <p:nvPr/>
        </p:nvPicPr>
        <p:blipFill>
          <a:blip r:embed="rId9"/>
          <a:stretch/>
        </p:blipFill>
        <p:spPr>
          <a:xfrm>
            <a:off x="3819960" y="2398320"/>
            <a:ext cx="412560" cy="440640"/>
          </a:xfrm>
          <a:prstGeom prst="rect">
            <a:avLst/>
          </a:prstGeom>
          <a:ln>
            <a:noFill/>
          </a:ln>
        </p:spPr>
      </p:pic>
      <p:pic>
        <p:nvPicPr>
          <p:cNvPr id="679" name="Google Shape;871;p127" descr="cloud.eps"/>
          <p:cNvPicPr/>
          <p:nvPr/>
        </p:nvPicPr>
        <p:blipFill>
          <a:blip r:embed="rId10"/>
          <a:stretch/>
        </p:blipFill>
        <p:spPr>
          <a:xfrm>
            <a:off x="2033640" y="687600"/>
            <a:ext cx="1644480" cy="847080"/>
          </a:xfrm>
          <a:prstGeom prst="rect">
            <a:avLst/>
          </a:prstGeom>
          <a:ln>
            <a:noFill/>
          </a:ln>
        </p:spPr>
      </p:pic>
      <p:sp>
        <p:nvSpPr>
          <p:cNvPr id="680" name="CustomShape 27"/>
          <p:cNvSpPr/>
          <p:nvPr/>
        </p:nvSpPr>
        <p:spPr>
          <a:xfrm>
            <a:off x="2102760" y="9885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pic>
        <p:nvPicPr>
          <p:cNvPr id="681" name="Google Shape;873;p127" descr="cloud.eps"/>
          <p:cNvPicPr/>
          <p:nvPr/>
        </p:nvPicPr>
        <p:blipFill>
          <a:blip r:embed="rId11"/>
          <a:stretch/>
        </p:blipFill>
        <p:spPr>
          <a:xfrm>
            <a:off x="5869440" y="797400"/>
            <a:ext cx="1644480" cy="847080"/>
          </a:xfrm>
          <a:prstGeom prst="rect">
            <a:avLst/>
          </a:prstGeom>
          <a:ln>
            <a:noFill/>
          </a:ln>
        </p:spPr>
      </p:pic>
      <p:sp>
        <p:nvSpPr>
          <p:cNvPr id="682" name="CustomShape 28"/>
          <p:cNvSpPr/>
          <p:nvPr/>
        </p:nvSpPr>
        <p:spPr>
          <a:xfrm>
            <a:off x="5948640" y="109908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sp>
        <p:nvSpPr>
          <p:cNvPr id="683" name="CustomShape 29"/>
          <p:cNvSpPr/>
          <p:nvPr/>
        </p:nvSpPr>
        <p:spPr>
          <a:xfrm>
            <a:off x="2934000" y="3398760"/>
            <a:ext cx="4265280" cy="1056600"/>
          </a:xfrm>
          <a:prstGeom prst="wedgeRectCallout">
            <a:avLst>
              <a:gd name="adj1" fmla="val -33772"/>
              <a:gd name="adj2" fmla="val -205531"/>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Dynamic Inventory</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Openstack, Satellite, VMware, AWS EC2, Azure,</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SerivceNow, InfoBlox, Custom Source</a:t>
            </a:r>
            <a:endParaRPr b="0" lang="en-US" sz="1200" spc="-1" strike="noStrike">
              <a:latin typeface="Arial"/>
            </a:endParaRPr>
          </a:p>
        </p:txBody>
      </p:sp>
      <p:pic>
        <p:nvPicPr>
          <p:cNvPr id="684" name="Google Shape;876;p127" descr="db.eps"/>
          <p:cNvPicPr/>
          <p:nvPr/>
        </p:nvPicPr>
        <p:blipFill>
          <a:blip r:embed="rId12"/>
          <a:stretch/>
        </p:blipFill>
        <p:spPr>
          <a:xfrm>
            <a:off x="3994560" y="808200"/>
            <a:ext cx="730080" cy="626040"/>
          </a:xfrm>
          <a:prstGeom prst="rect">
            <a:avLst/>
          </a:prstGeom>
          <a:ln>
            <a:noFill/>
          </a:ln>
        </p:spPr>
      </p:pic>
      <p:sp>
        <p:nvSpPr>
          <p:cNvPr id="685" name="CustomShape 30"/>
          <p:cNvSpPr/>
          <p:nvPr/>
        </p:nvSpPr>
        <p:spPr>
          <a:xfrm>
            <a:off x="4064400" y="128628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686" name="Google Shape;882;p128" descr=""/>
          <p:cNvPicPr/>
          <p:nvPr/>
        </p:nvPicPr>
        <p:blipFill>
          <a:blip r:embed="rId1"/>
          <a:srcRect l="-13188" t="-47703" r="-9484" b="-37713"/>
          <a:stretch/>
        </p:blipFill>
        <p:spPr>
          <a:xfrm>
            <a:off x="8077680" y="4642560"/>
            <a:ext cx="989280" cy="353160"/>
          </a:xfrm>
          <a:prstGeom prst="rect">
            <a:avLst/>
          </a:prstGeom>
          <a:ln>
            <a:noFill/>
          </a:ln>
        </p:spPr>
      </p:pic>
      <p:sp>
        <p:nvSpPr>
          <p:cNvPr id="687" name="CustomShape 1"/>
          <p:cNvSpPr/>
          <p:nvPr/>
        </p:nvSpPr>
        <p:spPr>
          <a:xfrm>
            <a:off x="3312360" y="1759320"/>
            <a:ext cx="2538720" cy="2093040"/>
          </a:xfrm>
          <a:prstGeom prst="rect">
            <a:avLst/>
          </a:prstGeom>
          <a:noFill/>
          <a:ln w="28440">
            <a:solidFill>
              <a:srgbClr val="f4cccc"/>
            </a:solidFill>
            <a:round/>
          </a:ln>
        </p:spPr>
        <p:style>
          <a:lnRef idx="0"/>
          <a:fillRef idx="0"/>
          <a:effectRef idx="0"/>
          <a:fontRef idx="minor"/>
        </p:style>
      </p:sp>
      <p:sp>
        <p:nvSpPr>
          <p:cNvPr id="688" name="CustomShape 2"/>
          <p:cNvSpPr/>
          <p:nvPr/>
        </p:nvSpPr>
        <p:spPr>
          <a:xfrm>
            <a:off x="3323520" y="1772280"/>
            <a:ext cx="2545920" cy="309240"/>
          </a:xfrm>
          <a:prstGeom prst="rect">
            <a:avLst/>
          </a:prstGeom>
          <a:solidFill>
            <a:srgbClr val="f4cccc"/>
          </a:solidFill>
          <a:ln>
            <a:noFill/>
          </a:ln>
        </p:spPr>
        <p:style>
          <a:lnRef idx="0"/>
          <a:fillRef idx="0"/>
          <a:effectRef idx="0"/>
          <a:fontRef idx="minor"/>
        </p:style>
      </p:sp>
      <p:sp>
        <p:nvSpPr>
          <p:cNvPr id="689" name="CustomShape 3"/>
          <p:cNvSpPr/>
          <p:nvPr/>
        </p:nvSpPr>
        <p:spPr>
          <a:xfrm>
            <a:off x="6094440" y="167400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690" name="CustomShape 4"/>
          <p:cNvSpPr/>
          <p:nvPr/>
        </p:nvSpPr>
        <p:spPr>
          <a:xfrm>
            <a:off x="3330720" y="182592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sp>
        <p:nvSpPr>
          <p:cNvPr id="691" name="CustomShape 5"/>
          <p:cNvSpPr/>
          <p:nvPr/>
        </p:nvSpPr>
        <p:spPr>
          <a:xfrm flipH="1" rot="10800000">
            <a:off x="2514960" y="3377520"/>
            <a:ext cx="730080" cy="57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2" name="CustomShape 6"/>
          <p:cNvSpPr/>
          <p:nvPr/>
        </p:nvSpPr>
        <p:spPr>
          <a:xfrm>
            <a:off x="5895000" y="246312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3" name="CustomShape 7"/>
          <p:cNvSpPr/>
          <p:nvPr/>
        </p:nvSpPr>
        <p:spPr>
          <a:xfrm>
            <a:off x="5895000" y="3326760"/>
            <a:ext cx="46620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4" name="CustomShape 8"/>
          <p:cNvSpPr/>
          <p:nvPr/>
        </p:nvSpPr>
        <p:spPr>
          <a:xfrm>
            <a:off x="2278800" y="2882160"/>
            <a:ext cx="96624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5" name="CustomShape 9"/>
          <p:cNvSpPr/>
          <p:nvPr/>
        </p:nvSpPr>
        <p:spPr>
          <a:xfrm>
            <a:off x="2190600" y="2697120"/>
            <a:ext cx="360" cy="33192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6" name="CustomShape 10"/>
          <p:cNvSpPr/>
          <p:nvPr/>
        </p:nvSpPr>
        <p:spPr>
          <a:xfrm>
            <a:off x="2282040" y="269496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697" name="CustomShape 11"/>
          <p:cNvSpPr/>
          <p:nvPr/>
        </p:nvSpPr>
        <p:spPr>
          <a:xfrm flipH="1" rot="10800000">
            <a:off x="2850480" y="25336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8" name="CustomShape 12"/>
          <p:cNvSpPr/>
          <p:nvPr/>
        </p:nvSpPr>
        <p:spPr>
          <a:xfrm>
            <a:off x="3059640" y="2255040"/>
            <a:ext cx="186120" cy="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699" name="CustomShape 13"/>
          <p:cNvSpPr/>
          <p:nvPr/>
        </p:nvSpPr>
        <p:spPr>
          <a:xfrm>
            <a:off x="3069720" y="1567800"/>
            <a:ext cx="360" cy="686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700" name="CustomShape 14"/>
          <p:cNvSpPr/>
          <p:nvPr/>
        </p:nvSpPr>
        <p:spPr>
          <a:xfrm rot="10800000">
            <a:off x="3060360" y="1566720"/>
            <a:ext cx="1302480" cy="36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701" name="CustomShape 15"/>
          <p:cNvSpPr/>
          <p:nvPr/>
        </p:nvSpPr>
        <p:spPr>
          <a:xfrm>
            <a:off x="4362840" y="1383120"/>
            <a:ext cx="360" cy="19188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pic>
        <p:nvPicPr>
          <p:cNvPr id="702" name="Google Shape;898;p128" descr="DevOps-Team.eps"/>
          <p:cNvPicPr/>
          <p:nvPr/>
        </p:nvPicPr>
        <p:blipFill>
          <a:blip r:embed="rId2">
            <a:alphaModFix amt="23000"/>
          </a:blip>
          <a:stretch/>
        </p:blipFill>
        <p:spPr>
          <a:xfrm>
            <a:off x="1753560" y="1832040"/>
            <a:ext cx="905760" cy="616680"/>
          </a:xfrm>
          <a:prstGeom prst="rect">
            <a:avLst/>
          </a:prstGeom>
          <a:ln>
            <a:noFill/>
          </a:ln>
        </p:spPr>
      </p:pic>
      <p:sp>
        <p:nvSpPr>
          <p:cNvPr id="703" name="CustomShape 16"/>
          <p:cNvSpPr/>
          <p:nvPr/>
        </p:nvSpPr>
        <p:spPr>
          <a:xfrm>
            <a:off x="1629360" y="24494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USERS</a:t>
            </a:r>
            <a:endParaRPr b="0" lang="en-US" sz="800" spc="-1" strike="noStrike">
              <a:latin typeface="Arial"/>
            </a:endParaRPr>
          </a:p>
        </p:txBody>
      </p:sp>
      <p:pic>
        <p:nvPicPr>
          <p:cNvPr id="704" name="Google Shape;900;p128" descr="api.eps"/>
          <p:cNvPicPr/>
          <p:nvPr/>
        </p:nvPicPr>
        <p:blipFill>
          <a:blip r:embed="rId3"/>
          <a:stretch/>
        </p:blipFill>
        <p:spPr>
          <a:xfrm>
            <a:off x="4878720" y="2294640"/>
            <a:ext cx="464400" cy="432360"/>
          </a:xfrm>
          <a:prstGeom prst="rect">
            <a:avLst/>
          </a:prstGeom>
          <a:ln>
            <a:noFill/>
          </a:ln>
        </p:spPr>
      </p:pic>
      <p:sp>
        <p:nvSpPr>
          <p:cNvPr id="705" name="CustomShape 17"/>
          <p:cNvSpPr/>
          <p:nvPr/>
        </p:nvSpPr>
        <p:spPr>
          <a:xfrm>
            <a:off x="4908960" y="275328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CLI</a:t>
            </a:r>
            <a:endParaRPr b="0" lang="en-US" sz="800" spc="-1" strike="noStrike">
              <a:latin typeface="Arial"/>
            </a:endParaRPr>
          </a:p>
        </p:txBody>
      </p:sp>
      <p:pic>
        <p:nvPicPr>
          <p:cNvPr id="706" name="Google Shape;902;p128" descr="tools.eps"/>
          <p:cNvPicPr/>
          <p:nvPr/>
        </p:nvPicPr>
        <p:blipFill>
          <a:blip r:embed="rId4"/>
          <a:stretch/>
        </p:blipFill>
        <p:spPr>
          <a:xfrm>
            <a:off x="3852360" y="3121560"/>
            <a:ext cx="359280" cy="358560"/>
          </a:xfrm>
          <a:prstGeom prst="rect">
            <a:avLst/>
          </a:prstGeom>
          <a:ln>
            <a:noFill/>
          </a:ln>
        </p:spPr>
      </p:pic>
      <p:sp>
        <p:nvSpPr>
          <p:cNvPr id="707" name="CustomShape 18"/>
          <p:cNvSpPr/>
          <p:nvPr/>
        </p:nvSpPr>
        <p:spPr>
          <a:xfrm rot="10800000">
            <a:off x="6705360" y="1591560"/>
            <a:ext cx="360" cy="29736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708" name="CustomShape 19"/>
          <p:cNvSpPr/>
          <p:nvPr/>
        </p:nvSpPr>
        <p:spPr>
          <a:xfrm>
            <a:off x="1629360" y="37551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ANSIBLE PLAYBOOK</a:t>
            </a:r>
            <a:endParaRPr b="0" lang="en-US" sz="800" spc="-1" strike="noStrike">
              <a:latin typeface="Arial"/>
            </a:endParaRPr>
          </a:p>
        </p:txBody>
      </p:sp>
      <p:pic>
        <p:nvPicPr>
          <p:cNvPr id="709" name="Google Shape;905;p128" descr=""/>
          <p:cNvPicPr/>
          <p:nvPr/>
        </p:nvPicPr>
        <p:blipFill>
          <a:blip r:embed="rId5">
            <a:alphaModFix amt="28000"/>
          </a:blip>
          <a:stretch/>
        </p:blipFill>
        <p:spPr>
          <a:xfrm>
            <a:off x="1821600" y="2980080"/>
            <a:ext cx="774360" cy="774360"/>
          </a:xfrm>
          <a:prstGeom prst="rect">
            <a:avLst/>
          </a:prstGeom>
          <a:ln>
            <a:noFill/>
          </a:ln>
        </p:spPr>
      </p:pic>
      <p:sp>
        <p:nvSpPr>
          <p:cNvPr id="710" name="CustomShape 20"/>
          <p:cNvSpPr/>
          <p:nvPr/>
        </p:nvSpPr>
        <p:spPr>
          <a:xfrm flipH="1" rot="10800000">
            <a:off x="2850480" y="2531880"/>
            <a:ext cx="396360" cy="5040"/>
          </a:xfrm>
          <a:custGeom>
            <a:avLst/>
            <a:gdLst/>
            <a:ahLst/>
            <a:rect l="l" t="t" r="r" b="b"/>
            <a:pathLst>
              <a:path w="21600" h="21600">
                <a:moveTo>
                  <a:pt x="0" y="0"/>
                </a:moveTo>
                <a:lnTo>
                  <a:pt x="21600" y="21600"/>
                </a:lnTo>
              </a:path>
            </a:pathLst>
          </a:custGeom>
          <a:noFill/>
          <a:ln w="9360">
            <a:solidFill>
              <a:srgbClr val="e6b8af"/>
            </a:solidFill>
            <a:round/>
            <a:tailEnd len="lg" type="triangle" w="lg"/>
          </a:ln>
        </p:spPr>
        <p:style>
          <a:lnRef idx="0"/>
          <a:fillRef idx="0"/>
          <a:effectRef idx="0"/>
          <a:fontRef idx="minor"/>
        </p:style>
      </p:sp>
      <p:sp>
        <p:nvSpPr>
          <p:cNvPr id="711" name="CustomShape 21"/>
          <p:cNvSpPr/>
          <p:nvPr/>
        </p:nvSpPr>
        <p:spPr>
          <a:xfrm>
            <a:off x="2856240" y="1476720"/>
            <a:ext cx="360" cy="1065240"/>
          </a:xfrm>
          <a:custGeom>
            <a:avLst/>
            <a:gdLst/>
            <a:ahLst/>
            <a:rect l="l" t="t" r="r" b="b"/>
            <a:pathLst>
              <a:path w="21600" h="21600">
                <a:moveTo>
                  <a:pt x="0" y="0"/>
                </a:moveTo>
                <a:lnTo>
                  <a:pt x="21600" y="21600"/>
                </a:lnTo>
              </a:path>
            </a:pathLst>
          </a:custGeom>
          <a:noFill/>
          <a:ln w="9360">
            <a:solidFill>
              <a:srgbClr val="e6b8af"/>
            </a:solidFill>
            <a:round/>
          </a:ln>
        </p:spPr>
        <p:style>
          <a:lnRef idx="0"/>
          <a:fillRef idx="0"/>
          <a:effectRef idx="0"/>
          <a:fontRef idx="minor"/>
        </p:style>
      </p:sp>
      <p:sp>
        <p:nvSpPr>
          <p:cNvPr id="712" name="CustomShape 22"/>
          <p:cNvSpPr/>
          <p:nvPr/>
        </p:nvSpPr>
        <p:spPr>
          <a:xfrm>
            <a:off x="3565800" y="3507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MODULES</a:t>
            </a:r>
            <a:endParaRPr b="0" lang="en-US" sz="800" spc="-1" strike="noStrike">
              <a:latin typeface="Arial"/>
            </a:endParaRPr>
          </a:p>
        </p:txBody>
      </p:sp>
      <p:sp>
        <p:nvSpPr>
          <p:cNvPr id="713" name="CustomShape 23"/>
          <p:cNvSpPr/>
          <p:nvPr/>
        </p:nvSpPr>
        <p:spPr>
          <a:xfrm>
            <a:off x="4771440" y="350820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PLUGINS</a:t>
            </a:r>
            <a:endParaRPr b="0" lang="en-US" sz="800" spc="-1" strike="noStrike">
              <a:latin typeface="Arial"/>
            </a:endParaRPr>
          </a:p>
        </p:txBody>
      </p:sp>
      <p:pic>
        <p:nvPicPr>
          <p:cNvPr id="714" name="Google Shape;910;p128" descr="plugin.eps"/>
          <p:cNvPicPr/>
          <p:nvPr/>
        </p:nvPicPr>
        <p:blipFill>
          <a:blip r:embed="rId6">
            <a:alphaModFix amt="37000"/>
          </a:blip>
          <a:stretch/>
        </p:blipFill>
        <p:spPr>
          <a:xfrm>
            <a:off x="4847760" y="3105360"/>
            <a:ext cx="551160" cy="370080"/>
          </a:xfrm>
          <a:prstGeom prst="rect">
            <a:avLst/>
          </a:prstGeom>
          <a:ln>
            <a:noFill/>
          </a:ln>
        </p:spPr>
      </p:pic>
      <p:sp>
        <p:nvSpPr>
          <p:cNvPr id="715" name="CustomShape 24"/>
          <p:cNvSpPr/>
          <p:nvPr/>
        </p:nvSpPr>
        <p:spPr>
          <a:xfrm>
            <a:off x="3579120" y="27496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INVENTORY</a:t>
            </a:r>
            <a:endParaRPr b="0" lang="en-US" sz="800" spc="-1" strike="noStrike">
              <a:latin typeface="Arial"/>
            </a:endParaRPr>
          </a:p>
        </p:txBody>
      </p:sp>
      <p:pic>
        <p:nvPicPr>
          <p:cNvPr id="716" name="Google Shape;912;p128" descr="inventory.eps"/>
          <p:cNvPicPr/>
          <p:nvPr/>
        </p:nvPicPr>
        <p:blipFill>
          <a:blip r:embed="rId7"/>
          <a:stretch/>
        </p:blipFill>
        <p:spPr>
          <a:xfrm>
            <a:off x="3819960" y="2279520"/>
            <a:ext cx="412560" cy="440640"/>
          </a:xfrm>
          <a:prstGeom prst="rect">
            <a:avLst/>
          </a:prstGeom>
          <a:ln>
            <a:noFill/>
          </a:ln>
        </p:spPr>
      </p:pic>
      <p:pic>
        <p:nvPicPr>
          <p:cNvPr id="717" name="Google Shape;913;p128" descr="cloud.eps"/>
          <p:cNvPicPr/>
          <p:nvPr/>
        </p:nvPicPr>
        <p:blipFill>
          <a:blip r:embed="rId8"/>
          <a:stretch/>
        </p:blipFill>
        <p:spPr>
          <a:xfrm>
            <a:off x="5869440" y="678600"/>
            <a:ext cx="1644480" cy="847080"/>
          </a:xfrm>
          <a:prstGeom prst="rect">
            <a:avLst/>
          </a:prstGeom>
          <a:ln>
            <a:noFill/>
          </a:ln>
        </p:spPr>
      </p:pic>
      <p:pic>
        <p:nvPicPr>
          <p:cNvPr id="718" name="Google Shape;914;p128" descr="cloud.eps"/>
          <p:cNvPicPr/>
          <p:nvPr/>
        </p:nvPicPr>
        <p:blipFill>
          <a:blip r:embed="rId9">
            <a:alphaModFix amt="70000"/>
          </a:blip>
          <a:stretch/>
        </p:blipFill>
        <p:spPr>
          <a:xfrm>
            <a:off x="2033640" y="568440"/>
            <a:ext cx="1644480" cy="847080"/>
          </a:xfrm>
          <a:prstGeom prst="rect">
            <a:avLst/>
          </a:prstGeom>
          <a:ln>
            <a:noFill/>
          </a:ln>
        </p:spPr>
      </p:pic>
      <p:sp>
        <p:nvSpPr>
          <p:cNvPr id="719" name="CustomShape 25"/>
          <p:cNvSpPr/>
          <p:nvPr/>
        </p:nvSpPr>
        <p:spPr>
          <a:xfrm>
            <a:off x="5948640" y="9799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sp>
        <p:nvSpPr>
          <p:cNvPr id="720" name="CustomShape 26"/>
          <p:cNvSpPr/>
          <p:nvPr/>
        </p:nvSpPr>
        <p:spPr>
          <a:xfrm>
            <a:off x="2102760" y="8697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d9d9d9"/>
                </a:solidFill>
                <a:latin typeface="Overpass"/>
                <a:ea typeface="Overpass"/>
              </a:rPr>
              <a:t>PUBLIC / PRIVATE</a:t>
            </a:r>
            <a:br/>
            <a:r>
              <a:rPr b="1" lang="en-US" sz="800" spc="-1" strike="noStrike">
                <a:solidFill>
                  <a:srgbClr val="d9d9d9"/>
                </a:solidFill>
                <a:latin typeface="Overpass"/>
                <a:ea typeface="Overpass"/>
              </a:rPr>
              <a:t>CLOUD</a:t>
            </a:r>
            <a:endParaRPr b="0" lang="en-US" sz="800" spc="-1" strike="noStrike">
              <a:latin typeface="Arial"/>
            </a:endParaRPr>
          </a:p>
        </p:txBody>
      </p:sp>
      <p:pic>
        <p:nvPicPr>
          <p:cNvPr id="721" name="Google Shape;917;p128" descr="db.eps"/>
          <p:cNvPicPr/>
          <p:nvPr/>
        </p:nvPicPr>
        <p:blipFill>
          <a:blip r:embed="rId10">
            <a:alphaModFix amt="23000"/>
          </a:blip>
          <a:stretch/>
        </p:blipFill>
        <p:spPr>
          <a:xfrm>
            <a:off x="3994560" y="689400"/>
            <a:ext cx="730080" cy="626040"/>
          </a:xfrm>
          <a:prstGeom prst="rect">
            <a:avLst/>
          </a:prstGeom>
          <a:ln>
            <a:noFill/>
          </a:ln>
        </p:spPr>
      </p:pic>
      <p:sp>
        <p:nvSpPr>
          <p:cNvPr id="722" name="CustomShape 27"/>
          <p:cNvSpPr/>
          <p:nvPr/>
        </p:nvSpPr>
        <p:spPr>
          <a:xfrm>
            <a:off x="4064400" y="116712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pic>
        <p:nvPicPr>
          <p:cNvPr id="723" name="Google Shape;919;p128" descr="hosts.eps"/>
          <p:cNvPicPr/>
          <p:nvPr/>
        </p:nvPicPr>
        <p:blipFill>
          <a:blip r:embed="rId11"/>
          <a:stretch/>
        </p:blipFill>
        <p:spPr>
          <a:xfrm>
            <a:off x="6440760" y="2249640"/>
            <a:ext cx="456840" cy="387360"/>
          </a:xfrm>
          <a:prstGeom prst="rect">
            <a:avLst/>
          </a:prstGeom>
          <a:ln>
            <a:noFill/>
          </a:ln>
        </p:spPr>
      </p:pic>
      <p:sp>
        <p:nvSpPr>
          <p:cNvPr id="724" name="CustomShape 28"/>
          <p:cNvSpPr/>
          <p:nvPr/>
        </p:nvSpPr>
        <p:spPr>
          <a:xfrm>
            <a:off x="6201000" y="267228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HOSTS</a:t>
            </a:r>
            <a:endParaRPr b="0" lang="en-US" sz="800" spc="-1" strike="noStrike">
              <a:latin typeface="Arial"/>
            </a:endParaRPr>
          </a:p>
        </p:txBody>
      </p:sp>
      <p:sp>
        <p:nvSpPr>
          <p:cNvPr id="725" name="CustomShape 29"/>
          <p:cNvSpPr/>
          <p:nvPr/>
        </p:nvSpPr>
        <p:spPr>
          <a:xfrm>
            <a:off x="6199920" y="358848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NETWORK DEVICES</a:t>
            </a:r>
            <a:endParaRPr b="0" lang="en-US" sz="800" spc="-1" strike="noStrike">
              <a:latin typeface="Arial"/>
            </a:endParaRPr>
          </a:p>
        </p:txBody>
      </p:sp>
      <p:pic>
        <p:nvPicPr>
          <p:cNvPr id="726" name="Google Shape;922;p128" descr="networking.eps"/>
          <p:cNvPicPr/>
          <p:nvPr/>
        </p:nvPicPr>
        <p:blipFill>
          <a:blip r:embed="rId12"/>
          <a:stretch/>
        </p:blipFill>
        <p:spPr>
          <a:xfrm>
            <a:off x="6446520" y="3124440"/>
            <a:ext cx="438840" cy="438840"/>
          </a:xfrm>
          <a:prstGeom prst="rect">
            <a:avLst/>
          </a:prstGeom>
          <a:ln>
            <a:noFill/>
          </a:ln>
        </p:spPr>
      </p:pic>
      <p:sp>
        <p:nvSpPr>
          <p:cNvPr id="727" name="CustomShape 30"/>
          <p:cNvSpPr/>
          <p:nvPr/>
        </p:nvSpPr>
        <p:spPr>
          <a:xfrm>
            <a:off x="1876320" y="3508920"/>
            <a:ext cx="3809880" cy="1065240"/>
          </a:xfrm>
          <a:prstGeom prst="wedgeRectCallout">
            <a:avLst>
              <a:gd name="adj1" fmla="val 65593"/>
              <a:gd name="adj2" fmla="val -94866"/>
            </a:avLst>
          </a:prstGeom>
          <a:solidFill>
            <a:srgbClr val="cccccc"/>
          </a:solidFill>
          <a:ln>
            <a:noFill/>
          </a:ln>
        </p:spPr>
        <p:style>
          <a:lnRef idx="0"/>
          <a:fillRef idx="0"/>
          <a:effectRef idx="0"/>
          <a:fontRef idx="minor"/>
        </p:style>
        <p:txBody>
          <a:bodyPr lIns="90000" rIns="90000" tIns="91440" bIns="91440" anchor="ctr">
            <a:noAutofit/>
          </a:bodyPr>
          <a:p>
            <a:pPr>
              <a:lnSpc>
                <a:spcPct val="115000"/>
              </a:lnSpc>
            </a:pPr>
            <a:r>
              <a:rPr b="1" lang="en-US" sz="1200" spc="-1" strike="noStrike">
                <a:solidFill>
                  <a:srgbClr val="000000"/>
                </a:solidFill>
                <a:latin typeface="Open Sans"/>
                <a:ea typeface="Open Sans"/>
              </a:rPr>
              <a:t>  </a:t>
            </a:r>
            <a:r>
              <a:rPr b="1" lang="en-US" sz="1200" spc="-1" strike="noStrike">
                <a:solidFill>
                  <a:srgbClr val="000000"/>
                </a:solidFill>
                <a:latin typeface="Open Sans"/>
                <a:ea typeface="Open Sans"/>
              </a:rPr>
              <a:t>AUTOMATE EVERYTHING</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Red Hat Enterprise Linux, Ubuntu, Debian, </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Cisco routers, Arista switches, Juniper routers,</a:t>
            </a:r>
            <a:endParaRPr b="0" lang="en-US" sz="1200" spc="-1" strike="noStrike">
              <a:latin typeface="Arial"/>
            </a:endParaRPr>
          </a:p>
          <a:p>
            <a:pPr>
              <a:lnSpc>
                <a:spcPct val="115000"/>
              </a:lnSpc>
            </a:pPr>
            <a:r>
              <a:rPr b="0" lang="en-US" sz="1200" spc="-1" strike="noStrike">
                <a:solidFill>
                  <a:srgbClr val="000000"/>
                </a:solidFill>
                <a:latin typeface="Open Sans"/>
                <a:ea typeface="Open Sans"/>
              </a:rPr>
              <a:t>  </a:t>
            </a:r>
            <a:r>
              <a:rPr b="0" lang="en-US" sz="1200" spc="-1" strike="noStrike">
                <a:solidFill>
                  <a:srgbClr val="000000"/>
                </a:solidFill>
                <a:latin typeface="Open Sans"/>
                <a:ea typeface="Open Sans"/>
              </a:rPr>
              <a:t>Windows hosts, Checkpoint firewalls and more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efefef"/>
        </a:solidFill>
      </p:bgPr>
    </p:bg>
    <p:spTree>
      <p:nvGrpSpPr>
        <p:cNvPr id="1" name=""/>
        <p:cNvGrpSpPr/>
        <p:nvPr/>
      </p:nvGrpSpPr>
      <p:grpSpPr>
        <a:xfrm>
          <a:off x="0" y="0"/>
          <a:ext cx="0" cy="0"/>
          <a:chOff x="0" y="0"/>
          <a:chExt cx="0" cy="0"/>
        </a:xfrm>
      </p:grpSpPr>
      <p:sp>
        <p:nvSpPr>
          <p:cNvPr id="728" name="CustomShape 1"/>
          <p:cNvSpPr/>
          <p:nvPr/>
        </p:nvSpPr>
        <p:spPr>
          <a:xfrm>
            <a:off x="3932640" y="855000"/>
            <a:ext cx="5815440" cy="3746520"/>
          </a:xfrm>
          <a:prstGeom prst="rect">
            <a:avLst/>
          </a:prstGeom>
          <a:noFill/>
          <a:ln>
            <a:noFill/>
          </a:ln>
        </p:spPr>
        <p:style>
          <a:lnRef idx="0"/>
          <a:fillRef idx="0"/>
          <a:effectRef idx="0"/>
          <a:fontRef idx="minor"/>
        </p:style>
        <p:txBody>
          <a:bodyPr lIns="90000" rIns="90000" tIns="91440" bIns="91440" anchor="ctr">
            <a:noAutofit/>
          </a:bodyPr>
          <a:p>
            <a:pPr>
              <a:lnSpc>
                <a:spcPct val="100000"/>
              </a:lnSpc>
              <a:spcBef>
                <a:spcPts val="281"/>
              </a:spcBef>
            </a:pPr>
            <a:r>
              <a:rPr b="1" lang="en-US" sz="1200" spc="-1" strike="noStrike">
                <a:solidFill>
                  <a:srgbClr val="434343"/>
                </a:solidFill>
                <a:latin typeface="Overpass"/>
                <a:ea typeface="Overpass"/>
              </a:rPr>
              <a:t>GITHUB</a:t>
            </a:r>
            <a:endParaRPr b="0" lang="en-US" sz="1200" spc="-1" strike="noStrike">
              <a:latin typeface="Arial"/>
            </a:endParaRPr>
          </a:p>
          <a:p>
            <a:pPr>
              <a:lnSpc>
                <a:spcPct val="100000"/>
              </a:lnSpc>
            </a:pPr>
            <a:r>
              <a:rPr b="0" lang="en-US" sz="1200" spc="-1" strike="noStrike" u="sng">
                <a:solidFill>
                  <a:srgbClr val="0000ff"/>
                </a:solidFill>
                <a:uFillTx/>
                <a:latin typeface="Overpass"/>
                <a:ea typeface="Overpass"/>
                <a:hlinkClick r:id="rId1"/>
              </a:rPr>
              <a:t>github.com/ansible/ansible-examples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666666"/>
                </a:solidFill>
                <a:latin typeface="Overpass"/>
                <a:ea typeface="Overpass"/>
              </a:rPr>
              <a:t>LAMP + HAPROXY + NAGIOS</a:t>
            </a:r>
            <a:br/>
            <a:r>
              <a:rPr b="0" lang="en-US" sz="1200" spc="-1" strike="noStrike" u="sng">
                <a:solidFill>
                  <a:srgbClr val="0000ff"/>
                </a:solidFill>
                <a:uFillTx/>
                <a:latin typeface="Overpass"/>
                <a:ea typeface="Overpass"/>
                <a:hlinkClick r:id="rId2"/>
              </a:rPr>
              <a:t>github.com/ansible/ansible-examples/tree/master/lamp_haproxy</a:t>
            </a:r>
            <a:endParaRPr b="0" lang="en-US" sz="1200" spc="-1" strike="noStrike">
              <a:latin typeface="Arial"/>
            </a:endParaRPr>
          </a:p>
          <a:p>
            <a:pPr>
              <a:lnSpc>
                <a:spcPct val="100000"/>
              </a:lnSpc>
              <a:spcBef>
                <a:spcPts val="281"/>
              </a:spcBef>
            </a:pPr>
            <a:endParaRPr b="0" lang="en-US" sz="1200" spc="-1" strike="noStrike">
              <a:latin typeface="Arial"/>
            </a:endParaRPr>
          </a:p>
          <a:p>
            <a:pPr>
              <a:lnSpc>
                <a:spcPct val="100000"/>
              </a:lnSpc>
              <a:spcBef>
                <a:spcPts val="320"/>
              </a:spcBef>
            </a:pPr>
            <a:r>
              <a:rPr b="1" lang="en-US" sz="1200" spc="-1" strike="noStrike">
                <a:solidFill>
                  <a:srgbClr val="666666"/>
                </a:solidFill>
                <a:latin typeface="Overpass"/>
                <a:ea typeface="Overpass"/>
              </a:rPr>
              <a:t>WINDOWS</a:t>
            </a:r>
            <a:br/>
            <a:r>
              <a:rPr b="0" lang="en-US" sz="1200" spc="-1" strike="noStrike" u="sng">
                <a:solidFill>
                  <a:srgbClr val="0000ff"/>
                </a:solidFill>
                <a:uFillTx/>
                <a:latin typeface="Overpass"/>
                <a:ea typeface="Overpass"/>
                <a:hlinkClick r:id="rId3"/>
              </a:rPr>
              <a:t>github.com/ansible/ansible-examples/tree/master/windows</a:t>
            </a:r>
            <a:endParaRPr b="0" lang="en-US" sz="1200" spc="-1" strike="noStrike">
              <a:latin typeface="Arial"/>
            </a:endParaRPr>
          </a:p>
          <a:p>
            <a:pPr>
              <a:lnSpc>
                <a:spcPct val="100000"/>
              </a:lnSpc>
              <a:spcBef>
                <a:spcPts val="281"/>
              </a:spcBef>
            </a:pPr>
            <a:endParaRPr b="0" lang="en-US" sz="1200" spc="-1" strike="noStrike">
              <a:latin typeface="Arial"/>
            </a:endParaRPr>
          </a:p>
          <a:p>
            <a:pPr>
              <a:lnSpc>
                <a:spcPct val="100000"/>
              </a:lnSpc>
              <a:spcBef>
                <a:spcPts val="320"/>
              </a:spcBef>
            </a:pPr>
            <a:r>
              <a:rPr b="1" lang="en-US" sz="1200" spc="-1" strike="noStrike">
                <a:solidFill>
                  <a:srgbClr val="666666"/>
                </a:solidFill>
                <a:latin typeface="Overpass"/>
                <a:ea typeface="Overpass"/>
              </a:rPr>
              <a:t>SECURITY COMPLIANCE</a:t>
            </a:r>
            <a:br/>
            <a:r>
              <a:rPr b="0" lang="en-US" sz="1200" spc="-1" strike="noStrike" u="sng">
                <a:solidFill>
                  <a:srgbClr val="0000ff"/>
                </a:solidFill>
                <a:uFillTx/>
                <a:latin typeface="Overpass"/>
                <a:ea typeface="Overpass"/>
                <a:hlinkClick r:id="rId4"/>
              </a:rPr>
              <a:t>github.com/ansible/ansible-lockdown</a:t>
            </a:r>
            <a:endParaRPr b="0" lang="en-US" sz="1200" spc="-1" strike="noStrike">
              <a:latin typeface="Arial"/>
            </a:endParaRPr>
          </a:p>
          <a:p>
            <a:pPr>
              <a:lnSpc>
                <a:spcPct val="100000"/>
              </a:lnSpc>
              <a:spcBef>
                <a:spcPts val="281"/>
              </a:spcBef>
            </a:pPr>
            <a:endParaRPr b="0" lang="en-US" sz="1200" spc="-1" strike="noStrike">
              <a:latin typeface="Arial"/>
            </a:endParaRPr>
          </a:p>
          <a:p>
            <a:pPr>
              <a:lnSpc>
                <a:spcPct val="100000"/>
              </a:lnSpc>
              <a:spcBef>
                <a:spcPts val="320"/>
              </a:spcBef>
            </a:pPr>
            <a:r>
              <a:rPr b="1" lang="en-US" sz="1200" spc="-1" strike="noStrike">
                <a:solidFill>
                  <a:srgbClr val="666666"/>
                </a:solidFill>
                <a:latin typeface="Overpass"/>
                <a:ea typeface="Overpass"/>
              </a:rPr>
              <a:t>NETWORK</a:t>
            </a:r>
            <a:r>
              <a:rPr b="1" lang="en-US" sz="1200" spc="-1" strike="noStrike">
                <a:solidFill>
                  <a:srgbClr val="56b3b5"/>
                </a:solidFill>
                <a:latin typeface="Overpass"/>
                <a:ea typeface="Overpass"/>
              </a:rPr>
              <a:t> </a:t>
            </a:r>
            <a:r>
              <a:rPr b="1" lang="en-US" sz="1200" spc="-1" strike="noStrike">
                <a:solidFill>
                  <a:srgbClr val="595959"/>
                </a:solidFill>
                <a:latin typeface="Overpass"/>
                <a:ea typeface="Overpass"/>
              </a:rPr>
              <a:t>AUTOMATION</a:t>
            </a:r>
            <a:endParaRPr b="0" lang="en-US" sz="1200" spc="-1" strike="noStrike">
              <a:latin typeface="Arial"/>
            </a:endParaRPr>
          </a:p>
          <a:p>
            <a:pPr>
              <a:lnSpc>
                <a:spcPct val="100000"/>
              </a:lnSpc>
              <a:spcBef>
                <a:spcPts val="281"/>
              </a:spcBef>
            </a:pPr>
            <a:r>
              <a:rPr b="0" lang="en-US" sz="1200" spc="-1" strike="noStrike" u="sng">
                <a:solidFill>
                  <a:srgbClr val="0000ff"/>
                </a:solidFill>
                <a:uFillTx/>
                <a:latin typeface="Overpass"/>
                <a:ea typeface="Overpass"/>
                <a:hlinkClick r:id="rId5"/>
              </a:rPr>
              <a:t>ansible.com/linklight</a:t>
            </a:r>
            <a:endParaRPr b="0" lang="en-US" sz="1200" spc="-1" strike="noStrike">
              <a:latin typeface="Arial"/>
            </a:endParaRPr>
          </a:p>
          <a:p>
            <a:pPr>
              <a:lnSpc>
                <a:spcPct val="100000"/>
              </a:lnSpc>
              <a:spcBef>
                <a:spcPts val="281"/>
              </a:spcBef>
            </a:pPr>
            <a:r>
              <a:rPr b="0" lang="en-US" sz="1200" spc="-1" strike="noStrike" u="sng">
                <a:solidFill>
                  <a:srgbClr val="0000ff"/>
                </a:solidFill>
                <a:uFillTx/>
                <a:latin typeface="Overpass"/>
                <a:ea typeface="Overpass"/>
                <a:hlinkClick r:id="rId6"/>
              </a:rPr>
              <a:t>github.com/network-automation</a:t>
            </a:r>
            <a:endParaRPr b="0" lang="en-US" sz="1200" spc="-1" strike="noStrike">
              <a:latin typeface="Arial"/>
            </a:endParaRPr>
          </a:p>
        </p:txBody>
      </p:sp>
      <p:sp>
        <p:nvSpPr>
          <p:cNvPr id="729" name="CustomShape 2"/>
          <p:cNvSpPr/>
          <p:nvPr/>
        </p:nvSpPr>
        <p:spPr>
          <a:xfrm>
            <a:off x="248760" y="2216520"/>
            <a:ext cx="3180960" cy="527760"/>
          </a:xfrm>
          <a:prstGeom prst="rect">
            <a:avLst/>
          </a:prstGeom>
          <a:noFill/>
          <a:ln>
            <a:noFill/>
          </a:ln>
        </p:spPr>
        <p:style>
          <a:lnRef idx="0"/>
          <a:fillRef idx="0"/>
          <a:effectRef idx="0"/>
          <a:fontRef idx="minor"/>
        </p:style>
        <p:txBody>
          <a:bodyPr lIns="90000" rIns="90000" tIns="91440" bIns="91440">
            <a:noAutofit/>
          </a:bodyPr>
          <a:p>
            <a:pPr algn="ctr">
              <a:lnSpc>
                <a:spcPct val="110000"/>
              </a:lnSpc>
            </a:pPr>
            <a:r>
              <a:rPr b="1" lang="en-US" sz="2000" spc="-1" strike="noStrike">
                <a:solidFill>
                  <a:srgbClr val="ee0000"/>
                </a:solidFill>
                <a:latin typeface="Overpass"/>
                <a:ea typeface="Overpass"/>
              </a:rPr>
              <a:t>Playbook examples:</a:t>
            </a:r>
            <a:endParaRPr b="0" lang="en-US" sz="2000" spc="-1" strike="noStrike">
              <a:latin typeface="Arial"/>
            </a:endParaRPr>
          </a:p>
        </p:txBody>
      </p:sp>
      <p:sp>
        <p:nvSpPr>
          <p:cNvPr id="730" name="CustomShape 3"/>
          <p:cNvSpPr/>
          <p:nvPr/>
        </p:nvSpPr>
        <p:spPr>
          <a:xfrm>
            <a:off x="3601800" y="699480"/>
            <a:ext cx="360" cy="406728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pic>
        <p:nvPicPr>
          <p:cNvPr id="731" name="Google Shape;931;p129" descr=""/>
          <p:cNvPicPr/>
          <p:nvPr/>
        </p:nvPicPr>
        <p:blipFill>
          <a:blip r:embed="rId7"/>
          <a:srcRect l="-13188" t="-47703" r="-9484" b="-37713"/>
          <a:stretch/>
        </p:blipFill>
        <p:spPr>
          <a:xfrm>
            <a:off x="807768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32" name="CustomShape 1"/>
          <p:cNvSpPr/>
          <p:nvPr/>
        </p:nvSpPr>
        <p:spPr>
          <a:xfrm>
            <a:off x="420480" y="2601720"/>
            <a:ext cx="7211160" cy="7912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3600" spc="-1" strike="noStrike">
                <a:solidFill>
                  <a:srgbClr val="000000"/>
                </a:solidFill>
                <a:latin typeface="Overpass Light"/>
                <a:ea typeface="Overpass Light"/>
              </a:rPr>
              <a:t>Automation across the enterprise</a:t>
            </a:r>
            <a:endParaRPr b="0" lang="en-US" sz="3600" spc="-1" strike="noStrike">
              <a:latin typeface="Arial"/>
            </a:endParaRPr>
          </a:p>
        </p:txBody>
      </p:sp>
      <p:pic>
        <p:nvPicPr>
          <p:cNvPr id="733" name="Google Shape;937;p130" descr=""/>
          <p:cNvPicPr/>
          <p:nvPr/>
        </p:nvPicPr>
        <p:blipFill>
          <a:blip r:embed="rId2"/>
          <a:stretch/>
        </p:blipFill>
        <p:spPr>
          <a:xfrm>
            <a:off x="490320" y="540000"/>
            <a:ext cx="1974600" cy="11476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734" name="CustomShape 1"/>
          <p:cNvSpPr/>
          <p:nvPr/>
        </p:nvSpPr>
        <p:spPr>
          <a:xfrm>
            <a:off x="389520" y="1045080"/>
            <a:ext cx="4104720" cy="3333960"/>
          </a:xfrm>
          <a:prstGeom prst="rect">
            <a:avLst/>
          </a:prstGeom>
          <a:noFill/>
          <a:ln>
            <a:noFill/>
          </a:ln>
        </p:spPr>
        <p:style>
          <a:lnRef idx="0"/>
          <a:fillRef idx="0"/>
          <a:effectRef idx="0"/>
          <a:fontRef idx="minor"/>
        </p:style>
        <p:txBody>
          <a:bodyPr lIns="90000" rIns="90000" tIns="45000" bIns="45000">
            <a:noAutofit/>
          </a:bodyPr>
          <a:p>
            <a:pPr>
              <a:lnSpc>
                <a:spcPct val="100000"/>
              </a:lnSpc>
            </a:pPr>
            <a:br/>
            <a:r>
              <a:rPr b="0" lang="en-US" sz="1400" spc="-1" strike="noStrike">
                <a:solidFill>
                  <a:srgbClr val="666666"/>
                </a:solidFill>
                <a:latin typeface="Overpass"/>
                <a:ea typeface="Overpass"/>
              </a:rPr>
              <a:t>Ansible Tower is a UI and RESTful API allowing you to scale IT automation, manage complex deployments and speed productivity.</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666666"/>
                </a:solidFill>
                <a:latin typeface="Overpass"/>
                <a:ea typeface="Overpass"/>
              </a:rPr>
              <a:t>• </a:t>
            </a:r>
            <a:r>
              <a:rPr b="0" lang="en-US" sz="1400" spc="-1" strike="noStrike">
                <a:solidFill>
                  <a:srgbClr val="666666"/>
                </a:solidFill>
                <a:latin typeface="Overpass"/>
                <a:ea typeface="Overpass"/>
              </a:rPr>
              <a:t>Role-based access control</a:t>
            </a:r>
            <a:br/>
            <a:endParaRPr b="0" lang="en-US" sz="1400" spc="-1" strike="noStrike">
              <a:latin typeface="Arial"/>
            </a:endParaRPr>
          </a:p>
          <a:p>
            <a:pPr>
              <a:lnSpc>
                <a:spcPct val="100000"/>
              </a:lnSpc>
              <a:spcBef>
                <a:spcPts val="281"/>
              </a:spcBef>
            </a:pPr>
            <a:r>
              <a:rPr b="0" lang="en-US" sz="1400" spc="-1" strike="noStrike">
                <a:solidFill>
                  <a:srgbClr val="666666"/>
                </a:solidFill>
                <a:latin typeface="Overpass"/>
                <a:ea typeface="Overpass"/>
              </a:rPr>
              <a:t>• </a:t>
            </a:r>
            <a:r>
              <a:rPr b="0" lang="en-US" sz="1400" spc="-1" strike="noStrike">
                <a:solidFill>
                  <a:srgbClr val="666666"/>
                </a:solidFill>
                <a:latin typeface="Overpass"/>
                <a:ea typeface="Overpass"/>
              </a:rPr>
              <a:t>Deploy entire applications with </a:t>
            </a:r>
            <a:br/>
            <a:r>
              <a:rPr b="0" lang="en-US" sz="1400" spc="-1" strike="noStrike">
                <a:solidFill>
                  <a:srgbClr val="666666"/>
                </a:solidFill>
                <a:latin typeface="Overpass"/>
                <a:ea typeface="Overpass"/>
              </a:rPr>
              <a:t>  push-button deployment access</a:t>
            </a:r>
            <a:br/>
            <a:endParaRPr b="0" lang="en-US" sz="1400" spc="-1" strike="noStrike">
              <a:latin typeface="Arial"/>
            </a:endParaRPr>
          </a:p>
          <a:p>
            <a:pPr>
              <a:lnSpc>
                <a:spcPct val="100000"/>
              </a:lnSpc>
              <a:spcBef>
                <a:spcPts val="281"/>
              </a:spcBef>
            </a:pPr>
            <a:r>
              <a:rPr b="0" lang="en-US" sz="1400" spc="-1" strike="noStrike">
                <a:solidFill>
                  <a:srgbClr val="666666"/>
                </a:solidFill>
                <a:latin typeface="Overpass"/>
                <a:ea typeface="Overpass"/>
              </a:rPr>
              <a:t>• </a:t>
            </a:r>
            <a:r>
              <a:rPr b="0" lang="en-US" sz="1400" spc="-1" strike="noStrike">
                <a:solidFill>
                  <a:srgbClr val="666666"/>
                </a:solidFill>
                <a:latin typeface="Overpass"/>
                <a:ea typeface="Overpass"/>
              </a:rPr>
              <a:t>All automations are centrally logged</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0" lang="en-US" sz="1400" spc="-1" strike="noStrike">
                <a:solidFill>
                  <a:srgbClr val="666666"/>
                </a:solidFill>
                <a:latin typeface="Overpass"/>
                <a:ea typeface="Overpass"/>
              </a:rPr>
              <a:t>• </a:t>
            </a:r>
            <a:r>
              <a:rPr b="0" lang="en-US" sz="1400" spc="-1" strike="noStrike">
                <a:solidFill>
                  <a:srgbClr val="666666"/>
                </a:solidFill>
                <a:latin typeface="Overpass"/>
                <a:ea typeface="Overpass"/>
              </a:rPr>
              <a:t>Powerful workflows match your IT processes</a:t>
            </a:r>
            <a:endParaRPr b="0" lang="en-US" sz="1400" spc="-1" strike="noStrike">
              <a:latin typeface="Arial"/>
            </a:endParaRPr>
          </a:p>
        </p:txBody>
      </p:sp>
      <p:sp>
        <p:nvSpPr>
          <p:cNvPr id="735" name="CustomShape 2"/>
          <p:cNvSpPr/>
          <p:nvPr/>
        </p:nvSpPr>
        <p:spPr>
          <a:xfrm>
            <a:off x="305280" y="355680"/>
            <a:ext cx="6885000" cy="6192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2800" spc="-1" strike="noStrike">
                <a:solidFill>
                  <a:srgbClr val="ee0000"/>
                </a:solidFill>
                <a:latin typeface="Overpass"/>
                <a:ea typeface="Overpass"/>
              </a:rPr>
              <a:t>What is Ansible Tower?</a:t>
            </a:r>
            <a:endParaRPr b="0" lang="en-US" sz="2800" spc="-1" strike="noStrike">
              <a:latin typeface="Arial"/>
            </a:endParaRPr>
          </a:p>
        </p:txBody>
      </p:sp>
      <p:pic>
        <p:nvPicPr>
          <p:cNvPr id="736" name="Google Shape;944;p131" descr=""/>
          <p:cNvPicPr/>
          <p:nvPr/>
        </p:nvPicPr>
        <p:blipFill>
          <a:blip r:embed="rId1"/>
          <a:srcRect l="3151" t="0" r="20541" b="0"/>
          <a:stretch/>
        </p:blipFill>
        <p:spPr>
          <a:xfrm>
            <a:off x="4163760" y="713880"/>
            <a:ext cx="4979520" cy="3850560"/>
          </a:xfrm>
          <a:prstGeom prst="rect">
            <a:avLst/>
          </a:prstGeom>
          <a:ln>
            <a:noFill/>
          </a:ln>
        </p:spPr>
      </p:pic>
      <p:pic>
        <p:nvPicPr>
          <p:cNvPr id="737" name="Google Shape;945;p131" descr=""/>
          <p:cNvPicPr/>
          <p:nvPr/>
        </p:nvPicPr>
        <p:blipFill>
          <a:blip r:embed="rId2"/>
          <a:srcRect l="-13188" t="-47703" r="-9484" b="-37713"/>
          <a:stretch/>
        </p:blipFill>
        <p:spPr>
          <a:xfrm>
            <a:off x="807768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0" y="260640"/>
            <a:ext cx="9143280" cy="606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ee0000"/>
                </a:solidFill>
                <a:latin typeface="Overpass"/>
                <a:ea typeface="Overpass"/>
              </a:rPr>
              <a:t>Red Hat Ansible Tower</a:t>
            </a:r>
            <a:endParaRPr b="0" lang="en-US" sz="2800" spc="-1" strike="noStrike">
              <a:latin typeface="Arial"/>
            </a:endParaRPr>
          </a:p>
        </p:txBody>
      </p:sp>
      <p:pic>
        <p:nvPicPr>
          <p:cNvPr id="739" name="Google Shape;951;p132" descr=""/>
          <p:cNvPicPr/>
          <p:nvPr/>
        </p:nvPicPr>
        <p:blipFill>
          <a:blip r:embed="rId1"/>
          <a:srcRect l="-13188" t="-47703" r="-9484" b="-37713"/>
          <a:stretch/>
        </p:blipFill>
        <p:spPr>
          <a:xfrm>
            <a:off x="8077680" y="4642560"/>
            <a:ext cx="989280" cy="353160"/>
          </a:xfrm>
          <a:prstGeom prst="rect">
            <a:avLst/>
          </a:prstGeom>
          <a:ln>
            <a:noFill/>
          </a:ln>
        </p:spPr>
      </p:pic>
      <p:grpSp>
        <p:nvGrpSpPr>
          <p:cNvPr id="740" name="Group 2"/>
          <p:cNvGrpSpPr/>
          <p:nvPr/>
        </p:nvGrpSpPr>
        <p:grpSpPr>
          <a:xfrm>
            <a:off x="991800" y="1167480"/>
            <a:ext cx="7159320" cy="2264040"/>
            <a:chOff x="991800" y="1167480"/>
            <a:chExt cx="7159320" cy="2264040"/>
          </a:xfrm>
        </p:grpSpPr>
        <p:sp>
          <p:nvSpPr>
            <p:cNvPr id="741" name="CustomShape 3"/>
            <p:cNvSpPr/>
            <p:nvPr/>
          </p:nvSpPr>
          <p:spPr>
            <a:xfrm>
              <a:off x="991800" y="1167480"/>
              <a:ext cx="7159320" cy="2264040"/>
            </a:xfrm>
            <a:prstGeom prst="rect">
              <a:avLst/>
            </a:prstGeom>
            <a:solidFill>
              <a:srgbClr val="cc0000"/>
            </a:solidFill>
            <a:ln>
              <a:noFill/>
            </a:ln>
          </p:spPr>
          <p:style>
            <a:lnRef idx="0"/>
            <a:fillRef idx="0"/>
            <a:effectRef idx="0"/>
            <a:fontRef idx="minor"/>
          </p:style>
        </p:sp>
        <p:sp>
          <p:nvSpPr>
            <p:cNvPr id="742" name="CustomShape 4"/>
            <p:cNvSpPr/>
            <p:nvPr/>
          </p:nvSpPr>
          <p:spPr>
            <a:xfrm>
              <a:off x="991800" y="1971720"/>
              <a:ext cx="960120" cy="7221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200" spc="-1" strike="noStrike">
                  <a:solidFill>
                    <a:srgbClr val="ffffff"/>
                  </a:solidFill>
                  <a:latin typeface="Open Sans"/>
                  <a:ea typeface="Open Sans"/>
                </a:rPr>
                <a:t>RED HAT ANSIBLE TOWER</a:t>
              </a:r>
              <a:endParaRPr b="0" lang="en-US" sz="1200" spc="-1" strike="noStrike">
                <a:latin typeface="Arial"/>
              </a:endParaRPr>
            </a:p>
          </p:txBody>
        </p:sp>
        <p:sp>
          <p:nvSpPr>
            <p:cNvPr id="743" name="CustomShape 5"/>
            <p:cNvSpPr/>
            <p:nvPr/>
          </p:nvSpPr>
          <p:spPr>
            <a:xfrm>
              <a:off x="1999440" y="1298160"/>
              <a:ext cx="11066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Multi-Tenancy</a:t>
              </a:r>
              <a:endParaRPr b="0" lang="en-US" sz="1000" spc="-1" strike="noStrike">
                <a:latin typeface="Arial"/>
              </a:endParaRPr>
            </a:p>
          </p:txBody>
        </p:sp>
        <p:sp>
          <p:nvSpPr>
            <p:cNvPr id="744" name="CustomShape 6"/>
            <p:cNvSpPr/>
            <p:nvPr/>
          </p:nvSpPr>
          <p:spPr>
            <a:xfrm>
              <a:off x="3236040" y="1295640"/>
              <a:ext cx="96012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Self Service</a:t>
              </a:r>
              <a:endParaRPr b="0" lang="en-US" sz="1000" spc="-1" strike="noStrike">
                <a:latin typeface="Arial"/>
              </a:endParaRPr>
            </a:p>
          </p:txBody>
        </p:sp>
        <p:sp>
          <p:nvSpPr>
            <p:cNvPr id="745" name="CustomShape 7"/>
            <p:cNvSpPr/>
            <p:nvPr/>
          </p:nvSpPr>
          <p:spPr>
            <a:xfrm>
              <a:off x="1999440" y="2129400"/>
              <a:ext cx="11066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Isolated Nodes</a:t>
              </a:r>
              <a:endParaRPr b="0" lang="en-US" sz="1000" spc="-1" strike="noStrike">
                <a:latin typeface="Arial"/>
              </a:endParaRPr>
            </a:p>
          </p:txBody>
        </p:sp>
        <p:sp>
          <p:nvSpPr>
            <p:cNvPr id="746" name="CustomShape 8"/>
            <p:cNvSpPr/>
            <p:nvPr/>
          </p:nvSpPr>
          <p:spPr>
            <a:xfrm>
              <a:off x="6656760" y="2129400"/>
              <a:ext cx="10782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Notifications</a:t>
              </a:r>
              <a:endParaRPr b="0" lang="en-US" sz="1000" spc="-1" strike="noStrike">
                <a:latin typeface="Arial"/>
              </a:endParaRPr>
            </a:p>
          </p:txBody>
        </p:sp>
        <p:sp>
          <p:nvSpPr>
            <p:cNvPr id="747" name="CustomShape 9"/>
            <p:cNvSpPr/>
            <p:nvPr/>
          </p:nvSpPr>
          <p:spPr>
            <a:xfrm>
              <a:off x="4334760" y="1298160"/>
              <a:ext cx="102492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Workflow</a:t>
              </a:r>
              <a:endParaRPr b="0" lang="en-US" sz="1000" spc="-1" strike="noStrike">
                <a:latin typeface="Arial"/>
              </a:endParaRPr>
            </a:p>
          </p:txBody>
        </p:sp>
        <p:sp>
          <p:nvSpPr>
            <p:cNvPr id="748" name="CustomShape 10"/>
            <p:cNvSpPr/>
            <p:nvPr/>
          </p:nvSpPr>
          <p:spPr>
            <a:xfrm>
              <a:off x="6401520" y="1298160"/>
              <a:ext cx="13302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Documentation</a:t>
              </a:r>
              <a:endParaRPr b="0" lang="en-US" sz="1000" spc="-1" strike="noStrike">
                <a:latin typeface="Arial"/>
              </a:endParaRPr>
            </a:p>
          </p:txBody>
        </p:sp>
        <p:sp>
          <p:nvSpPr>
            <p:cNvPr id="749" name="CustomShape 11"/>
            <p:cNvSpPr/>
            <p:nvPr/>
          </p:nvSpPr>
          <p:spPr>
            <a:xfrm>
              <a:off x="3796920" y="2131920"/>
              <a:ext cx="82836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Scheduler</a:t>
              </a:r>
              <a:endParaRPr b="0" lang="en-US" sz="1000" spc="-1" strike="noStrike">
                <a:latin typeface="Arial"/>
              </a:endParaRPr>
            </a:p>
          </p:txBody>
        </p:sp>
        <p:sp>
          <p:nvSpPr>
            <p:cNvPr id="750" name="CustomShape 12"/>
            <p:cNvSpPr/>
            <p:nvPr/>
          </p:nvSpPr>
          <p:spPr>
            <a:xfrm>
              <a:off x="6860880" y="1713960"/>
              <a:ext cx="8708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Clustering</a:t>
              </a:r>
              <a:endParaRPr b="0" lang="en-US" sz="1000" spc="-1" strike="noStrike">
                <a:latin typeface="Arial"/>
              </a:endParaRPr>
            </a:p>
          </p:txBody>
        </p:sp>
        <p:sp>
          <p:nvSpPr>
            <p:cNvPr id="751" name="CustomShape 13"/>
            <p:cNvSpPr/>
            <p:nvPr/>
          </p:nvSpPr>
          <p:spPr>
            <a:xfrm>
              <a:off x="4579200" y="1715040"/>
              <a:ext cx="142632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Credential Storage</a:t>
              </a:r>
              <a:endParaRPr b="0" lang="en-US" sz="1000" spc="-1" strike="noStrike">
                <a:latin typeface="Arial"/>
              </a:endParaRPr>
            </a:p>
          </p:txBody>
        </p:sp>
        <p:sp>
          <p:nvSpPr>
            <p:cNvPr id="752" name="CustomShape 14"/>
            <p:cNvSpPr/>
            <p:nvPr/>
          </p:nvSpPr>
          <p:spPr>
            <a:xfrm>
              <a:off x="1999440" y="1713960"/>
              <a:ext cx="14580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Remote Execution</a:t>
              </a:r>
              <a:endParaRPr b="0" lang="en-US" sz="1000" spc="-1" strike="noStrike">
                <a:latin typeface="Arial"/>
              </a:endParaRPr>
            </a:p>
          </p:txBody>
        </p:sp>
        <p:sp>
          <p:nvSpPr>
            <p:cNvPr id="753" name="CustomShape 15"/>
            <p:cNvSpPr/>
            <p:nvPr/>
          </p:nvSpPr>
          <p:spPr>
            <a:xfrm>
              <a:off x="3596760" y="1715040"/>
              <a:ext cx="9104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Callbacks</a:t>
              </a:r>
              <a:endParaRPr b="0" lang="en-US" sz="1000" spc="-1" strike="noStrike">
                <a:latin typeface="Arial"/>
              </a:endParaRPr>
            </a:p>
          </p:txBody>
        </p:sp>
        <p:sp>
          <p:nvSpPr>
            <p:cNvPr id="754" name="CustomShape 16"/>
            <p:cNvSpPr/>
            <p:nvPr/>
          </p:nvSpPr>
          <p:spPr>
            <a:xfrm>
              <a:off x="5498280" y="1298160"/>
              <a:ext cx="75816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Surveys</a:t>
              </a:r>
              <a:endParaRPr b="0" lang="en-US" sz="1000" spc="-1" strike="noStrike">
                <a:latin typeface="Arial"/>
              </a:endParaRPr>
            </a:p>
          </p:txBody>
        </p:sp>
        <p:sp>
          <p:nvSpPr>
            <p:cNvPr id="755" name="CustomShape 17"/>
            <p:cNvSpPr/>
            <p:nvPr/>
          </p:nvSpPr>
          <p:spPr>
            <a:xfrm>
              <a:off x="1999440" y="3000240"/>
              <a:ext cx="283896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REST API</a:t>
              </a:r>
              <a:endParaRPr b="0" lang="en-US" sz="1000" spc="-1" strike="noStrike">
                <a:latin typeface="Arial"/>
              </a:endParaRPr>
            </a:p>
          </p:txBody>
        </p:sp>
        <p:sp>
          <p:nvSpPr>
            <p:cNvPr id="756" name="CustomShape 18"/>
            <p:cNvSpPr/>
            <p:nvPr/>
          </p:nvSpPr>
          <p:spPr>
            <a:xfrm>
              <a:off x="3552480" y="2573640"/>
              <a:ext cx="67536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RBAC</a:t>
              </a:r>
              <a:endParaRPr b="0" lang="en-US" sz="1000" spc="-1" strike="noStrike">
                <a:latin typeface="Arial"/>
              </a:endParaRPr>
            </a:p>
          </p:txBody>
        </p:sp>
        <p:sp>
          <p:nvSpPr>
            <p:cNvPr id="757" name="CustomShape 19"/>
            <p:cNvSpPr/>
            <p:nvPr/>
          </p:nvSpPr>
          <p:spPr>
            <a:xfrm>
              <a:off x="6077520" y="1713960"/>
              <a:ext cx="67536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Logging</a:t>
              </a:r>
              <a:endParaRPr b="0" lang="en-US" sz="1000" spc="-1" strike="noStrike">
                <a:latin typeface="Arial"/>
              </a:endParaRPr>
            </a:p>
          </p:txBody>
        </p:sp>
        <p:sp>
          <p:nvSpPr>
            <p:cNvPr id="758" name="CustomShape 20"/>
            <p:cNvSpPr/>
            <p:nvPr/>
          </p:nvSpPr>
          <p:spPr>
            <a:xfrm>
              <a:off x="4697640" y="2131920"/>
              <a:ext cx="188712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Source Control Integration</a:t>
              </a:r>
              <a:endParaRPr b="0" lang="en-US" sz="1000" spc="-1" strike="noStrike">
                <a:latin typeface="Arial"/>
              </a:endParaRPr>
            </a:p>
          </p:txBody>
        </p:sp>
        <p:sp>
          <p:nvSpPr>
            <p:cNvPr id="759" name="CustomShape 21"/>
            <p:cNvSpPr/>
            <p:nvPr/>
          </p:nvSpPr>
          <p:spPr>
            <a:xfrm>
              <a:off x="1987560" y="2572920"/>
              <a:ext cx="14580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Dynamic Inventory</a:t>
              </a:r>
              <a:endParaRPr b="0" lang="en-US" sz="1000" spc="-1" strike="noStrike">
                <a:latin typeface="Arial"/>
              </a:endParaRPr>
            </a:p>
          </p:txBody>
        </p:sp>
        <p:sp>
          <p:nvSpPr>
            <p:cNvPr id="760" name="CustomShape 22"/>
            <p:cNvSpPr/>
            <p:nvPr/>
          </p:nvSpPr>
          <p:spPr>
            <a:xfrm>
              <a:off x="4981320" y="2999160"/>
              <a:ext cx="27536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Enterprise Support</a:t>
              </a:r>
              <a:endParaRPr b="0" lang="en-US" sz="1000" spc="-1" strike="noStrike">
                <a:latin typeface="Arial"/>
              </a:endParaRPr>
            </a:p>
          </p:txBody>
        </p:sp>
        <p:sp>
          <p:nvSpPr>
            <p:cNvPr id="761" name="CustomShape 23"/>
            <p:cNvSpPr/>
            <p:nvPr/>
          </p:nvSpPr>
          <p:spPr>
            <a:xfrm>
              <a:off x="3220200" y="2134440"/>
              <a:ext cx="4806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 </a:t>
              </a:r>
              <a:r>
                <a:rPr b="1" lang="en-US" sz="1000" spc="-1" strike="noStrike">
                  <a:solidFill>
                    <a:srgbClr val="ffffff"/>
                  </a:solidFill>
                  <a:latin typeface="Open Sans"/>
                  <a:ea typeface="Open Sans"/>
                </a:rPr>
                <a:t>GUI</a:t>
              </a:r>
              <a:endParaRPr b="0" lang="en-US" sz="1000" spc="-1" strike="noStrike">
                <a:latin typeface="Arial"/>
              </a:endParaRPr>
            </a:p>
          </p:txBody>
        </p:sp>
        <p:sp>
          <p:nvSpPr>
            <p:cNvPr id="762" name="CustomShape 24"/>
            <p:cNvSpPr/>
            <p:nvPr/>
          </p:nvSpPr>
          <p:spPr>
            <a:xfrm>
              <a:off x="4347000" y="2566080"/>
              <a:ext cx="124200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Activity Stream</a:t>
              </a:r>
              <a:endParaRPr b="0" lang="en-US" sz="1000" spc="-1" strike="noStrike">
                <a:latin typeface="Arial"/>
              </a:endParaRPr>
            </a:p>
          </p:txBody>
        </p:sp>
        <p:sp>
          <p:nvSpPr>
            <p:cNvPr id="763" name="CustomShape 25"/>
            <p:cNvSpPr/>
            <p:nvPr/>
          </p:nvSpPr>
          <p:spPr>
            <a:xfrm>
              <a:off x="5713920" y="2565360"/>
              <a:ext cx="87084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Fact Cache</a:t>
              </a:r>
              <a:endParaRPr b="0" lang="en-US" sz="1000" spc="-1" strike="noStrike">
                <a:latin typeface="Arial"/>
              </a:endParaRPr>
            </a:p>
          </p:txBody>
        </p:sp>
        <p:sp>
          <p:nvSpPr>
            <p:cNvPr id="764" name="CustomShape 26"/>
            <p:cNvSpPr/>
            <p:nvPr/>
          </p:nvSpPr>
          <p:spPr>
            <a:xfrm>
              <a:off x="6710040" y="2566080"/>
              <a:ext cx="1024920" cy="282960"/>
            </a:xfrm>
            <a:prstGeom prst="rect">
              <a:avLst/>
            </a:prstGeom>
            <a:solidFill>
              <a:srgbClr val="a30000"/>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Job History</a:t>
              </a:r>
              <a:endParaRPr b="0" lang="en-US" sz="1000" spc="-1" strike="noStrike">
                <a:latin typeface="Arial"/>
              </a:endParaRPr>
            </a:p>
          </p:txBody>
        </p:sp>
      </p:grpSp>
      <p:sp>
        <p:nvSpPr>
          <p:cNvPr id="765" name="CustomShape 27"/>
          <p:cNvSpPr/>
          <p:nvPr/>
        </p:nvSpPr>
        <p:spPr>
          <a:xfrm>
            <a:off x="991800" y="3688200"/>
            <a:ext cx="7159320" cy="785880"/>
          </a:xfrm>
          <a:prstGeom prst="rect">
            <a:avLst/>
          </a:prstGeom>
          <a:solidFill>
            <a:srgbClr val="787878"/>
          </a:solidFill>
          <a:ln>
            <a:noFill/>
          </a:ln>
        </p:spPr>
        <p:style>
          <a:lnRef idx="0"/>
          <a:fillRef idx="0"/>
          <a:effectRef idx="0"/>
          <a:fontRef idx="minor"/>
        </p:style>
      </p:sp>
      <p:sp>
        <p:nvSpPr>
          <p:cNvPr id="766" name="CustomShape 28"/>
          <p:cNvSpPr/>
          <p:nvPr/>
        </p:nvSpPr>
        <p:spPr>
          <a:xfrm>
            <a:off x="1040760" y="3823200"/>
            <a:ext cx="960120" cy="51552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200" spc="-1" strike="noStrike">
                <a:solidFill>
                  <a:srgbClr val="ffffff"/>
                </a:solidFill>
                <a:latin typeface="Open Sans"/>
                <a:ea typeface="Open Sans"/>
              </a:rPr>
              <a:t>ANSIBLE CORE</a:t>
            </a:r>
            <a:endParaRPr b="0" lang="en-US" sz="1200" spc="-1" strike="noStrike">
              <a:latin typeface="Arial"/>
            </a:endParaRPr>
          </a:p>
        </p:txBody>
      </p:sp>
      <p:sp>
        <p:nvSpPr>
          <p:cNvPr id="767" name="CustomShape 29"/>
          <p:cNvSpPr/>
          <p:nvPr/>
        </p:nvSpPr>
        <p:spPr>
          <a:xfrm>
            <a:off x="2126520" y="3823200"/>
            <a:ext cx="960120" cy="515520"/>
          </a:xfrm>
          <a:prstGeom prst="rect">
            <a:avLst/>
          </a:prstGeom>
          <a:solidFill>
            <a:srgbClr val="4c4c4c"/>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Modules</a:t>
            </a:r>
            <a:endParaRPr b="0" lang="en-US" sz="1000" spc="-1" strike="noStrike">
              <a:latin typeface="Arial"/>
            </a:endParaRPr>
          </a:p>
        </p:txBody>
      </p:sp>
      <p:sp>
        <p:nvSpPr>
          <p:cNvPr id="768" name="CustomShape 30"/>
          <p:cNvSpPr/>
          <p:nvPr/>
        </p:nvSpPr>
        <p:spPr>
          <a:xfrm>
            <a:off x="3222000" y="3823200"/>
            <a:ext cx="960120" cy="515520"/>
          </a:xfrm>
          <a:prstGeom prst="rect">
            <a:avLst/>
          </a:prstGeom>
          <a:solidFill>
            <a:srgbClr val="4c4c4c"/>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Plugins</a:t>
            </a:r>
            <a:endParaRPr b="0" lang="en-US" sz="1000" spc="-1" strike="noStrike">
              <a:latin typeface="Arial"/>
            </a:endParaRPr>
          </a:p>
        </p:txBody>
      </p:sp>
      <p:sp>
        <p:nvSpPr>
          <p:cNvPr id="769" name="CustomShape 31"/>
          <p:cNvSpPr/>
          <p:nvPr/>
        </p:nvSpPr>
        <p:spPr>
          <a:xfrm>
            <a:off x="5411160" y="3823200"/>
            <a:ext cx="1238400" cy="515520"/>
          </a:xfrm>
          <a:prstGeom prst="rect">
            <a:avLst/>
          </a:prstGeom>
          <a:solidFill>
            <a:srgbClr val="4c4c4c"/>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Command Line</a:t>
            </a:r>
            <a:endParaRPr b="0" lang="en-US" sz="1000" spc="-1" strike="noStrike">
              <a:latin typeface="Arial"/>
            </a:endParaRPr>
          </a:p>
        </p:txBody>
      </p:sp>
      <p:sp>
        <p:nvSpPr>
          <p:cNvPr id="770" name="CustomShape 32"/>
          <p:cNvSpPr/>
          <p:nvPr/>
        </p:nvSpPr>
        <p:spPr>
          <a:xfrm>
            <a:off x="6783480" y="3823200"/>
            <a:ext cx="960120" cy="515520"/>
          </a:xfrm>
          <a:prstGeom prst="rect">
            <a:avLst/>
          </a:prstGeom>
          <a:solidFill>
            <a:srgbClr val="4c4c4c"/>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Playbooks</a:t>
            </a:r>
            <a:endParaRPr b="0" lang="en-US" sz="1000" spc="-1" strike="noStrike">
              <a:latin typeface="Arial"/>
            </a:endParaRPr>
          </a:p>
        </p:txBody>
      </p:sp>
      <p:sp>
        <p:nvSpPr>
          <p:cNvPr id="771" name="CustomShape 33"/>
          <p:cNvSpPr/>
          <p:nvPr/>
        </p:nvSpPr>
        <p:spPr>
          <a:xfrm>
            <a:off x="4316760" y="3823200"/>
            <a:ext cx="960120" cy="515520"/>
          </a:xfrm>
          <a:prstGeom prst="rect">
            <a:avLst/>
          </a:prstGeom>
          <a:solidFill>
            <a:srgbClr val="4c4c4c"/>
          </a:solidFill>
          <a:ln>
            <a:noFill/>
          </a:ln>
        </p:spPr>
        <p:style>
          <a:lnRef idx="0"/>
          <a:fillRef idx="0"/>
          <a:effectRef idx="0"/>
          <a:fontRef idx="minor"/>
        </p:style>
        <p:txBody>
          <a:bodyPr lIns="90000" rIns="90000" tIns="91440" bIns="91440" anchor="ctr">
            <a:noAutofit/>
          </a:bodyPr>
          <a:p>
            <a:pPr algn="ctr">
              <a:lnSpc>
                <a:spcPct val="100000"/>
              </a:lnSpc>
            </a:pPr>
            <a:r>
              <a:rPr b="1" lang="en-US" sz="1000" spc="-1" strike="noStrike">
                <a:solidFill>
                  <a:srgbClr val="ffffff"/>
                </a:solidFill>
                <a:latin typeface="Open Sans"/>
                <a:ea typeface="Open Sans"/>
              </a:rPr>
              <a:t>Galaxy</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2282400" y="1595880"/>
            <a:ext cx="5231160" cy="1013040"/>
          </a:xfrm>
          <a:prstGeom prst="rect">
            <a:avLst/>
          </a:prstGeom>
          <a:noFill/>
          <a:ln>
            <a:noFill/>
          </a:ln>
        </p:spPr>
        <p:style>
          <a:lnRef idx="0"/>
          <a:fillRef idx="0"/>
          <a:effectRef idx="0"/>
          <a:fontRef idx="minor"/>
        </p:style>
        <p:txBody>
          <a:bodyPr lIns="90000" rIns="90000" tIns="45000" bIns="45000">
            <a:noAutofit/>
          </a:bodyPr>
          <a:p>
            <a:pPr algn="ctr">
              <a:lnSpc>
                <a:spcPct val="115000"/>
              </a:lnSpc>
            </a:pPr>
            <a:endParaRPr b="0" lang="en-US" sz="1800" spc="-1" strike="noStrike">
              <a:latin typeface="Arial"/>
            </a:endParaRPr>
          </a:p>
          <a:p>
            <a:pPr algn="ctr">
              <a:lnSpc>
                <a:spcPct val="115000"/>
              </a:lnSpc>
            </a:pPr>
            <a:endParaRPr b="0" lang="en-US" sz="1800" spc="-1" strike="noStrike">
              <a:latin typeface="Arial"/>
            </a:endParaRPr>
          </a:p>
          <a:p>
            <a:pPr algn="ctr">
              <a:lnSpc>
                <a:spcPct val="115000"/>
              </a:lnSpc>
            </a:pPr>
            <a:endParaRPr b="0" lang="en-US" sz="1800" spc="-1" strike="noStrike">
              <a:latin typeface="Arial"/>
            </a:endParaRPr>
          </a:p>
        </p:txBody>
      </p:sp>
      <p:sp>
        <p:nvSpPr>
          <p:cNvPr id="320" name="CustomShape 2"/>
          <p:cNvSpPr/>
          <p:nvPr/>
        </p:nvSpPr>
        <p:spPr>
          <a:xfrm>
            <a:off x="305280" y="279360"/>
            <a:ext cx="6885000" cy="6192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2800" spc="-1" strike="noStrike">
                <a:solidFill>
                  <a:srgbClr val="ee0000"/>
                </a:solidFill>
                <a:latin typeface="Overpass"/>
                <a:ea typeface="Overpass"/>
              </a:rPr>
              <a:t>What is Ansible Automation?</a:t>
            </a:r>
            <a:endParaRPr b="0" lang="en-US" sz="2800" spc="-1" strike="noStrike">
              <a:latin typeface="Arial"/>
            </a:endParaRPr>
          </a:p>
        </p:txBody>
      </p:sp>
      <p:sp>
        <p:nvSpPr>
          <p:cNvPr id="321" name="CustomShape 3"/>
          <p:cNvSpPr/>
          <p:nvPr/>
        </p:nvSpPr>
        <p:spPr>
          <a:xfrm>
            <a:off x="343800" y="1518840"/>
            <a:ext cx="3152880" cy="272736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400" spc="-1" strike="noStrike">
                <a:solidFill>
                  <a:srgbClr val="666666"/>
                </a:solidFill>
                <a:latin typeface="Overpass"/>
                <a:ea typeface="Overpass"/>
              </a:rPr>
              <a:t>Ansible Automation is the enterprise </a:t>
            </a:r>
            <a:r>
              <a:rPr b="1" lang="en-US" sz="1400" spc="-1" strike="noStrike">
                <a:solidFill>
                  <a:srgbClr val="666666"/>
                </a:solidFill>
                <a:latin typeface="Overpass"/>
                <a:ea typeface="Overpass"/>
              </a:rPr>
              <a:t>framework</a:t>
            </a:r>
            <a:r>
              <a:rPr b="0" lang="en-US" sz="1400" spc="-1" strike="noStrike">
                <a:solidFill>
                  <a:srgbClr val="666666"/>
                </a:solidFill>
                <a:latin typeface="Overpass"/>
                <a:ea typeface="Overpass"/>
              </a:rPr>
              <a:t> for automating across IT operations.  </a:t>
            </a: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solidFill>
                  <a:srgbClr val="666666"/>
                </a:solidFill>
                <a:latin typeface="Overpass"/>
                <a:ea typeface="Overpass"/>
              </a:rPr>
              <a:t>Ansible Engine runs Ansible Playbooks, the automation </a:t>
            </a:r>
            <a:r>
              <a:rPr b="1" lang="en-US" sz="1400" spc="-1" strike="noStrike">
                <a:solidFill>
                  <a:srgbClr val="666666"/>
                </a:solidFill>
                <a:latin typeface="Overpass"/>
                <a:ea typeface="Overpass"/>
              </a:rPr>
              <a:t>language</a:t>
            </a:r>
            <a:r>
              <a:rPr b="0" lang="en-US" sz="1400" spc="-1" strike="noStrike">
                <a:solidFill>
                  <a:srgbClr val="666666"/>
                </a:solidFill>
                <a:latin typeface="Overpass"/>
                <a:ea typeface="Overpass"/>
              </a:rPr>
              <a:t> that can perfectly describe an IT application infrastructure.</a:t>
            </a: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solidFill>
                  <a:srgbClr val="666666"/>
                </a:solidFill>
                <a:latin typeface="Overpass"/>
                <a:ea typeface="Overpass"/>
              </a:rPr>
              <a:t>Ansible Tower allows you </a:t>
            </a:r>
            <a:r>
              <a:rPr b="1" lang="en-US" sz="1400" spc="-1" strike="noStrike">
                <a:solidFill>
                  <a:srgbClr val="666666"/>
                </a:solidFill>
                <a:latin typeface="Overpass"/>
                <a:ea typeface="Overpass"/>
              </a:rPr>
              <a:t>operationalize</a:t>
            </a:r>
            <a:r>
              <a:rPr b="0" lang="en-US" sz="1400" spc="-1" strike="noStrike">
                <a:solidFill>
                  <a:srgbClr val="666666"/>
                </a:solidFill>
                <a:latin typeface="Overpass"/>
                <a:ea typeface="Overpass"/>
              </a:rPr>
              <a:t> IT automation, manage complex deployments and speed productivity.</a:t>
            </a:r>
            <a:endParaRPr b="0" lang="en-US" sz="1400" spc="-1" strike="noStrike">
              <a:latin typeface="Arial"/>
            </a:endParaRPr>
          </a:p>
          <a:p>
            <a:pPr>
              <a:lnSpc>
                <a:spcPct val="115000"/>
              </a:lnSpc>
            </a:pPr>
            <a:endParaRPr b="0" lang="en-US" sz="1400" spc="-1" strike="noStrike">
              <a:latin typeface="Arial"/>
            </a:endParaRPr>
          </a:p>
        </p:txBody>
      </p:sp>
      <p:pic>
        <p:nvPicPr>
          <p:cNvPr id="322" name="Google Shape;466;p115" descr=""/>
          <p:cNvPicPr/>
          <p:nvPr/>
        </p:nvPicPr>
        <p:blipFill>
          <a:blip r:embed="rId1"/>
          <a:srcRect l="15668" t="707" r="16393" b="699"/>
          <a:stretch/>
        </p:blipFill>
        <p:spPr>
          <a:xfrm>
            <a:off x="3744360" y="694800"/>
            <a:ext cx="5231160" cy="4331880"/>
          </a:xfrm>
          <a:prstGeom prst="rect">
            <a:avLst/>
          </a:prstGeom>
          <a:ln>
            <a:noFill/>
          </a:ln>
        </p:spPr>
      </p:pic>
      <p:pic>
        <p:nvPicPr>
          <p:cNvPr id="323" name="Google Shape;467;p115" descr=""/>
          <p:cNvPicPr/>
          <p:nvPr/>
        </p:nvPicPr>
        <p:blipFill>
          <a:blip r:embed="rId2"/>
          <a:srcRect l="-8979" t="-5214" r="0" b="-6882"/>
          <a:stretch/>
        </p:blipFill>
        <p:spPr>
          <a:xfrm>
            <a:off x="5532840" y="871920"/>
            <a:ext cx="1685880" cy="808920"/>
          </a:xfrm>
          <a:prstGeom prst="rect">
            <a:avLst/>
          </a:prstGeom>
          <a:ln>
            <a:noFill/>
          </a:ln>
        </p:spPr>
      </p:pic>
      <p:sp>
        <p:nvSpPr>
          <p:cNvPr id="324" name="CustomShape 4"/>
          <p:cNvSpPr/>
          <p:nvPr/>
        </p:nvSpPr>
        <p:spPr>
          <a:xfrm>
            <a:off x="4800600" y="1833840"/>
            <a:ext cx="3152880" cy="282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000" spc="-1" strike="noStrike">
                <a:solidFill>
                  <a:srgbClr val="ffffff"/>
                </a:solidFill>
                <a:latin typeface="Overpass"/>
                <a:ea typeface="Overpass"/>
              </a:rPr>
              <a:t>RED HAT ANSIBLE TOWER</a:t>
            </a:r>
            <a:endParaRPr b="0" lang="en-US" sz="1000" spc="-1" strike="noStrike">
              <a:latin typeface="Arial"/>
            </a:endParaRPr>
          </a:p>
        </p:txBody>
      </p:sp>
      <p:sp>
        <p:nvSpPr>
          <p:cNvPr id="325" name="CustomShape 5"/>
          <p:cNvSpPr/>
          <p:nvPr/>
        </p:nvSpPr>
        <p:spPr>
          <a:xfrm>
            <a:off x="4800600" y="2025000"/>
            <a:ext cx="3152880" cy="282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000" spc="-1" strike="noStrike">
                <a:solidFill>
                  <a:srgbClr val="ffffff"/>
                </a:solidFill>
                <a:latin typeface="Overpass"/>
                <a:ea typeface="Overpass"/>
              </a:rPr>
              <a:t>Operationalize your automation</a:t>
            </a:r>
            <a:endParaRPr b="0" lang="en-US" sz="1000" spc="-1" strike="noStrike">
              <a:latin typeface="Arial"/>
            </a:endParaRPr>
          </a:p>
        </p:txBody>
      </p:sp>
      <p:sp>
        <p:nvSpPr>
          <p:cNvPr id="326" name="CustomShape 6"/>
          <p:cNvSpPr/>
          <p:nvPr/>
        </p:nvSpPr>
        <p:spPr>
          <a:xfrm>
            <a:off x="4552200" y="3036240"/>
            <a:ext cx="3636000" cy="282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000" spc="-1" strike="noStrike">
                <a:solidFill>
                  <a:srgbClr val="ffffff"/>
                </a:solidFill>
                <a:latin typeface="Overpass"/>
                <a:ea typeface="Overpass"/>
              </a:rPr>
              <a:t>RED HAT ANSIBLE ENGINE</a:t>
            </a:r>
            <a:endParaRPr b="0" lang="en-US" sz="1000" spc="-1" strike="noStrike">
              <a:latin typeface="Arial"/>
            </a:endParaRPr>
          </a:p>
        </p:txBody>
      </p:sp>
      <p:sp>
        <p:nvSpPr>
          <p:cNvPr id="327" name="CustomShape 7"/>
          <p:cNvSpPr/>
          <p:nvPr/>
        </p:nvSpPr>
        <p:spPr>
          <a:xfrm>
            <a:off x="4552200" y="3222720"/>
            <a:ext cx="3636000" cy="282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000" spc="-1" strike="noStrike">
                <a:solidFill>
                  <a:srgbClr val="ffffff"/>
                </a:solidFill>
                <a:latin typeface="Overpass"/>
                <a:ea typeface="Overpass"/>
              </a:rPr>
              <a:t>Simple command line automation</a:t>
            </a:r>
            <a:endParaRPr b="0" lang="en-US" sz="1000" spc="-1" strike="noStrike">
              <a:latin typeface="Arial"/>
            </a:endParaRPr>
          </a:p>
        </p:txBody>
      </p:sp>
      <p:sp>
        <p:nvSpPr>
          <p:cNvPr id="328" name="CustomShape 8"/>
          <p:cNvSpPr/>
          <p:nvPr/>
        </p:nvSpPr>
        <p:spPr>
          <a:xfrm>
            <a:off x="4667040" y="2351160"/>
            <a:ext cx="1044720" cy="45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CONTROL</a:t>
            </a:r>
            <a:endParaRPr b="0" lang="en-US" sz="900" spc="-1" strike="noStrike">
              <a:latin typeface="Arial"/>
            </a:endParaRPr>
          </a:p>
        </p:txBody>
      </p:sp>
      <p:sp>
        <p:nvSpPr>
          <p:cNvPr id="329" name="CustomShape 9"/>
          <p:cNvSpPr/>
          <p:nvPr/>
        </p:nvSpPr>
        <p:spPr>
          <a:xfrm>
            <a:off x="5830200" y="2351520"/>
            <a:ext cx="1061640" cy="45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INTEGRATION</a:t>
            </a:r>
            <a:endParaRPr b="0" lang="en-US" sz="900" spc="-1" strike="noStrike">
              <a:latin typeface="Arial"/>
            </a:endParaRPr>
          </a:p>
        </p:txBody>
      </p:sp>
      <p:sp>
        <p:nvSpPr>
          <p:cNvPr id="330" name="CustomShape 10"/>
          <p:cNvSpPr/>
          <p:nvPr/>
        </p:nvSpPr>
        <p:spPr>
          <a:xfrm>
            <a:off x="6967440" y="2351160"/>
            <a:ext cx="1063080" cy="45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SCALE</a:t>
            </a:r>
            <a:endParaRPr b="0" lang="en-US" sz="900" spc="-1" strike="noStrike">
              <a:latin typeface="Arial"/>
            </a:endParaRPr>
          </a:p>
        </p:txBody>
      </p:sp>
      <p:sp>
        <p:nvSpPr>
          <p:cNvPr id="331" name="CustomShape 11"/>
          <p:cNvSpPr/>
          <p:nvPr/>
        </p:nvSpPr>
        <p:spPr>
          <a:xfrm>
            <a:off x="4657680" y="3603960"/>
            <a:ext cx="1063080" cy="4975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SIMPLE</a:t>
            </a:r>
            <a:endParaRPr b="0" lang="en-US" sz="900" spc="-1" strike="noStrike">
              <a:latin typeface="Arial"/>
            </a:endParaRPr>
          </a:p>
        </p:txBody>
      </p:sp>
      <p:sp>
        <p:nvSpPr>
          <p:cNvPr id="332" name="CustomShape 12"/>
          <p:cNvSpPr/>
          <p:nvPr/>
        </p:nvSpPr>
        <p:spPr>
          <a:xfrm>
            <a:off x="5840640" y="3603960"/>
            <a:ext cx="1044720" cy="4503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POWERFUL</a:t>
            </a:r>
            <a:endParaRPr b="0" lang="en-US" sz="900" spc="-1" strike="noStrike">
              <a:latin typeface="Arial"/>
            </a:endParaRPr>
          </a:p>
        </p:txBody>
      </p:sp>
      <p:sp>
        <p:nvSpPr>
          <p:cNvPr id="333" name="CustomShape 13"/>
          <p:cNvSpPr/>
          <p:nvPr/>
        </p:nvSpPr>
        <p:spPr>
          <a:xfrm>
            <a:off x="7004880" y="3590280"/>
            <a:ext cx="1061640" cy="4975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ffffff"/>
                </a:solidFill>
                <a:latin typeface="Overpass"/>
                <a:ea typeface="Overpass"/>
              </a:rPr>
              <a:t>AGENTLESS</a:t>
            </a:r>
            <a:endParaRPr b="0" lang="en-US" sz="900" spc="-1" strike="noStrike">
              <a:latin typeface="Arial"/>
            </a:endParaRPr>
          </a:p>
        </p:txBody>
      </p:sp>
      <p:sp>
        <p:nvSpPr>
          <p:cNvPr id="334" name="CustomShape 14"/>
          <p:cNvSpPr/>
          <p:nvPr/>
        </p:nvSpPr>
        <p:spPr>
          <a:xfrm>
            <a:off x="4143960" y="4320360"/>
            <a:ext cx="4432680" cy="282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000" spc="-1" strike="noStrike">
                <a:solidFill>
                  <a:srgbClr val="434343"/>
                </a:solidFill>
                <a:latin typeface="Overpass"/>
                <a:ea typeface="Overpass"/>
              </a:rPr>
              <a:t>FUELED BY AN INNOVATIVE </a:t>
            </a:r>
            <a:r>
              <a:rPr b="1" lang="en-US" sz="1000" spc="-1" strike="noStrike">
                <a:solidFill>
                  <a:srgbClr val="434343"/>
                </a:solidFill>
                <a:latin typeface="Overpass"/>
                <a:ea typeface="Overpass"/>
              </a:rPr>
              <a:t>OPEN SOURCE</a:t>
            </a:r>
            <a:r>
              <a:rPr b="0" lang="en-US" sz="1000" spc="-1" strike="noStrike">
                <a:solidFill>
                  <a:srgbClr val="434343"/>
                </a:solidFill>
                <a:latin typeface="Overpass"/>
                <a:ea typeface="Overpass"/>
              </a:rPr>
              <a:t> COMMUNITY</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2" name="Google Shape;988;p133" descr=""/>
          <p:cNvPicPr/>
          <p:nvPr/>
        </p:nvPicPr>
        <p:blipFill>
          <a:blip r:embed="rId1"/>
          <a:srcRect l="-13188" t="-47703" r="-9484" b="-37713"/>
          <a:stretch/>
        </p:blipFill>
        <p:spPr>
          <a:xfrm>
            <a:off x="8077680" y="4642560"/>
            <a:ext cx="989280" cy="353160"/>
          </a:xfrm>
          <a:prstGeom prst="rect">
            <a:avLst/>
          </a:prstGeom>
          <a:ln>
            <a:noFill/>
          </a:ln>
        </p:spPr>
      </p:pic>
      <p:sp>
        <p:nvSpPr>
          <p:cNvPr id="773" name="CustomShape 1"/>
          <p:cNvSpPr/>
          <p:nvPr/>
        </p:nvSpPr>
        <p:spPr>
          <a:xfrm>
            <a:off x="826560" y="0"/>
            <a:ext cx="7490160" cy="1062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2800" spc="-1" strike="noStrike">
                <a:solidFill>
                  <a:srgbClr val="000000"/>
                </a:solidFill>
                <a:latin typeface="Overpass"/>
                <a:ea typeface="Overpass"/>
              </a:rPr>
              <a:t>Ansible Tower Security</a:t>
            </a:r>
            <a:endParaRPr b="0" lang="en-US" sz="2800" spc="-1" strike="noStrike">
              <a:latin typeface="Arial"/>
            </a:endParaRPr>
          </a:p>
        </p:txBody>
      </p:sp>
      <p:sp>
        <p:nvSpPr>
          <p:cNvPr id="774" name="CustomShape 2"/>
          <p:cNvSpPr/>
          <p:nvPr/>
        </p:nvSpPr>
        <p:spPr>
          <a:xfrm>
            <a:off x="907920" y="143424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Credential Vault</a:t>
            </a:r>
            <a:endParaRPr b="0" lang="en-US" sz="1400" spc="-1" strike="noStrike">
              <a:latin typeface="Arial"/>
            </a:endParaRPr>
          </a:p>
        </p:txBody>
      </p:sp>
      <p:sp>
        <p:nvSpPr>
          <p:cNvPr id="775" name="CustomShape 3"/>
          <p:cNvSpPr/>
          <p:nvPr/>
        </p:nvSpPr>
        <p:spPr>
          <a:xfrm>
            <a:off x="907920" y="1706040"/>
            <a:ext cx="2207880" cy="157500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One-way Encryption</a:t>
            </a:r>
            <a:endParaRPr b="0" lang="en-US" sz="1400" spc="-1" strike="noStrike">
              <a:latin typeface="Arial"/>
            </a:endParaRPr>
          </a:p>
          <a:p>
            <a:pPr>
              <a:lnSpc>
                <a:spcPct val="100000"/>
              </a:lnSpc>
            </a:pPr>
            <a:r>
              <a:rPr b="0" lang="en-US" sz="1400" spc="-1" strike="noStrike">
                <a:solidFill>
                  <a:srgbClr val="000000"/>
                </a:solidFill>
                <a:latin typeface="Arial"/>
                <a:ea typeface="Arial"/>
              </a:rPr>
              <a:t>- AES-256</a:t>
            </a:r>
            <a:endParaRPr b="0" lang="en-US" sz="1400" spc="-1" strike="noStrike">
              <a:latin typeface="Arial"/>
            </a:endParaRPr>
          </a:p>
          <a:p>
            <a:pPr>
              <a:lnSpc>
                <a:spcPct val="100000"/>
              </a:lnSpc>
            </a:pPr>
            <a:r>
              <a:rPr b="0" lang="en-US" sz="1400" spc="-1" strike="noStrike">
                <a:solidFill>
                  <a:srgbClr val="000000"/>
                </a:solidFill>
                <a:latin typeface="Arial"/>
                <a:ea typeface="Arial"/>
              </a:rPr>
              <a:t>- Encrypted At Rest</a:t>
            </a:r>
            <a:endParaRPr b="0" lang="en-US" sz="1400" spc="-1" strike="noStrike">
              <a:latin typeface="Arial"/>
            </a:endParaRPr>
          </a:p>
          <a:p>
            <a:pPr>
              <a:lnSpc>
                <a:spcPct val="100000"/>
              </a:lnSpc>
            </a:pPr>
            <a:r>
              <a:rPr b="0" lang="en-US" sz="1400" spc="-1" strike="noStrike">
                <a:solidFill>
                  <a:srgbClr val="000000"/>
                </a:solidFill>
                <a:latin typeface="Arial"/>
                <a:ea typeface="Arial"/>
              </a:rPr>
              <a:t>- Create Custom Types</a:t>
            </a:r>
            <a:endParaRPr b="0" lang="en-US" sz="1400" spc="-1" strike="noStrike">
              <a:latin typeface="Arial"/>
            </a:endParaRPr>
          </a:p>
          <a:p>
            <a:pPr>
              <a:lnSpc>
                <a:spcPct val="100000"/>
              </a:lnSpc>
            </a:pPr>
            <a:r>
              <a:rPr b="0" lang="en-US" sz="1400" spc="-1" strike="noStrike">
                <a:solidFill>
                  <a:srgbClr val="000000"/>
                </a:solidFill>
                <a:latin typeface="Arial"/>
                <a:ea typeface="Arial"/>
              </a:rPr>
              <a:t>- Prompt on Launch Available</a:t>
            </a:r>
            <a:endParaRPr b="0" lang="en-US" sz="1400" spc="-1" strike="noStrike">
              <a:latin typeface="Arial"/>
            </a:endParaRPr>
          </a:p>
        </p:txBody>
      </p:sp>
      <p:sp>
        <p:nvSpPr>
          <p:cNvPr id="776" name="CustomShape 4"/>
          <p:cNvSpPr/>
          <p:nvPr/>
        </p:nvSpPr>
        <p:spPr>
          <a:xfrm>
            <a:off x="3508200" y="162936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Security Features</a:t>
            </a:r>
            <a:endParaRPr b="0" lang="en-US" sz="1400" spc="-1" strike="noStrike">
              <a:latin typeface="Arial"/>
            </a:endParaRPr>
          </a:p>
        </p:txBody>
      </p:sp>
      <p:sp>
        <p:nvSpPr>
          <p:cNvPr id="777" name="CustomShape 5"/>
          <p:cNvSpPr/>
          <p:nvPr/>
        </p:nvSpPr>
        <p:spPr>
          <a:xfrm>
            <a:off x="3508200" y="1958040"/>
            <a:ext cx="2207880" cy="256932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404040"/>
                </a:solidFill>
                <a:latin typeface="Arial"/>
                <a:ea typeface="Arial"/>
              </a:rPr>
              <a:t>- Jobs run in Isolation</a:t>
            </a:r>
            <a:endParaRPr b="0" lang="en-US" sz="1400" spc="-1" strike="noStrike">
              <a:latin typeface="Arial"/>
            </a:endParaRPr>
          </a:p>
          <a:p>
            <a:pPr>
              <a:lnSpc>
                <a:spcPct val="100000"/>
              </a:lnSpc>
            </a:pPr>
            <a:r>
              <a:rPr b="0" lang="en-US" sz="1400" spc="-1" strike="noStrike">
                <a:solidFill>
                  <a:srgbClr val="404040"/>
                </a:solidFill>
                <a:latin typeface="Arial"/>
                <a:ea typeface="Arial"/>
              </a:rPr>
              <a:t>- Role Based Access Control</a:t>
            </a:r>
            <a:endParaRPr b="0" lang="en-US" sz="1400" spc="-1" strike="noStrike">
              <a:latin typeface="Arial"/>
            </a:endParaRPr>
          </a:p>
          <a:p>
            <a:pPr>
              <a:lnSpc>
                <a:spcPct val="100000"/>
              </a:lnSpc>
            </a:pPr>
            <a:r>
              <a:rPr b="0" lang="en-US" sz="1400" spc="-1" strike="noStrike">
                <a:solidFill>
                  <a:srgbClr val="404040"/>
                </a:solidFill>
                <a:latin typeface="Arial"/>
                <a:ea typeface="Arial"/>
              </a:rPr>
              <a:t>- Source Control Integration </a:t>
            </a:r>
            <a:endParaRPr b="0" lang="en-US" sz="1400" spc="-1" strike="noStrike">
              <a:latin typeface="Arial"/>
            </a:endParaRPr>
          </a:p>
          <a:p>
            <a:pPr>
              <a:lnSpc>
                <a:spcPct val="100000"/>
              </a:lnSpc>
            </a:pPr>
            <a:r>
              <a:rPr b="0" lang="en-US" sz="1400" spc="-1" strike="noStrike">
                <a:solidFill>
                  <a:srgbClr val="404040"/>
                </a:solidFill>
                <a:latin typeface="Arial"/>
                <a:ea typeface="Arial"/>
              </a:rPr>
              <a:t>- Credential Vault </a:t>
            </a:r>
            <a:endParaRPr b="0" lang="en-US" sz="1400" spc="-1" strike="noStrike">
              <a:latin typeface="Arial"/>
            </a:endParaRPr>
          </a:p>
          <a:p>
            <a:pPr>
              <a:lnSpc>
                <a:spcPct val="100000"/>
              </a:lnSpc>
            </a:pPr>
            <a:r>
              <a:rPr b="0" lang="en-US" sz="1400" spc="-1" strike="noStrike">
                <a:solidFill>
                  <a:srgbClr val="404040"/>
                </a:solidFill>
                <a:latin typeface="Arial"/>
                <a:ea typeface="Arial"/>
              </a:rPr>
              <a:t>- Signed SSL Certificate </a:t>
            </a:r>
            <a:endParaRPr b="0" lang="en-US" sz="1400" spc="-1" strike="noStrike">
              <a:latin typeface="Arial"/>
            </a:endParaRPr>
          </a:p>
          <a:p>
            <a:pPr>
              <a:lnSpc>
                <a:spcPct val="100000"/>
              </a:lnSpc>
            </a:pPr>
            <a:r>
              <a:rPr b="0" lang="en-US" sz="1400" spc="-1" strike="noStrike">
                <a:solidFill>
                  <a:srgbClr val="404040"/>
                </a:solidFill>
                <a:latin typeface="Arial"/>
                <a:ea typeface="Arial"/>
              </a:rPr>
              <a:t>- OAuth2 Token Authentication</a:t>
            </a:r>
            <a:endParaRPr b="0" lang="en-US" sz="1400" spc="-1" strike="noStrike">
              <a:latin typeface="Arial"/>
            </a:endParaRPr>
          </a:p>
          <a:p>
            <a:pPr>
              <a:lnSpc>
                <a:spcPct val="100000"/>
              </a:lnSpc>
            </a:pPr>
            <a:r>
              <a:rPr b="0" lang="en-US" sz="1400" spc="-1" strike="noStrike">
                <a:solidFill>
                  <a:srgbClr val="404040"/>
                </a:solidFill>
                <a:latin typeface="Arial"/>
                <a:ea typeface="Arial"/>
              </a:rPr>
              <a:t>- FIPS Compliant Mode </a:t>
            </a:r>
            <a:endParaRPr b="0" lang="en-US" sz="1400" spc="-1" strike="noStrike">
              <a:latin typeface="Arial"/>
            </a:endParaRPr>
          </a:p>
          <a:p>
            <a:pPr>
              <a:lnSpc>
                <a:spcPct val="100000"/>
              </a:lnSpc>
            </a:pPr>
            <a:r>
              <a:rPr b="0" lang="en-US" sz="1400" spc="-1" strike="noStrike">
                <a:solidFill>
                  <a:srgbClr val="404040"/>
                </a:solidFill>
                <a:latin typeface="Arial"/>
                <a:ea typeface="Arial"/>
              </a:rPr>
              <a:t>- Encryption in flight</a:t>
            </a:r>
            <a:endParaRPr b="0" lang="en-US" sz="1400" spc="-1" strike="noStrike">
              <a:latin typeface="Arial"/>
            </a:endParaRPr>
          </a:p>
        </p:txBody>
      </p:sp>
      <p:sp>
        <p:nvSpPr>
          <p:cNvPr id="778" name="CustomShape 6"/>
          <p:cNvSpPr/>
          <p:nvPr/>
        </p:nvSpPr>
        <p:spPr>
          <a:xfrm>
            <a:off x="826560" y="929880"/>
            <a:ext cx="7490160" cy="32796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Designed for Secure Automation</a:t>
            </a:r>
            <a:endParaRPr b="0" lang="en-US" sz="1400" spc="-1" strike="noStrike">
              <a:latin typeface="Arial"/>
            </a:endParaRPr>
          </a:p>
        </p:txBody>
      </p:sp>
      <p:sp>
        <p:nvSpPr>
          <p:cNvPr id="779" name="CustomShape 7"/>
          <p:cNvSpPr/>
          <p:nvPr/>
        </p:nvSpPr>
        <p:spPr>
          <a:xfrm>
            <a:off x="6108840" y="2596320"/>
            <a:ext cx="2207880" cy="5421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Enterprise Authentication</a:t>
            </a:r>
            <a:endParaRPr b="0" lang="en-US" sz="1400" spc="-1" strike="noStrike">
              <a:latin typeface="Arial"/>
            </a:endParaRPr>
          </a:p>
        </p:txBody>
      </p:sp>
      <p:sp>
        <p:nvSpPr>
          <p:cNvPr id="780" name="CustomShape 8"/>
          <p:cNvSpPr/>
          <p:nvPr/>
        </p:nvSpPr>
        <p:spPr>
          <a:xfrm>
            <a:off x="6108840" y="3138840"/>
            <a:ext cx="2207880" cy="146484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LDAP(S)</a:t>
            </a:r>
            <a:endParaRPr b="0" lang="en-US" sz="1400" spc="-1" strike="noStrike">
              <a:latin typeface="Arial"/>
            </a:endParaRPr>
          </a:p>
          <a:p>
            <a:pPr>
              <a:lnSpc>
                <a:spcPct val="100000"/>
              </a:lnSpc>
            </a:pPr>
            <a:r>
              <a:rPr b="0" lang="en-US" sz="1400" spc="-1" strike="noStrike">
                <a:solidFill>
                  <a:srgbClr val="000000"/>
                </a:solidFill>
                <a:latin typeface="Arial"/>
                <a:ea typeface="Arial"/>
              </a:rPr>
              <a:t>- SAML</a:t>
            </a:r>
            <a:endParaRPr b="0" lang="en-US" sz="1400" spc="-1" strike="noStrike">
              <a:latin typeface="Arial"/>
            </a:endParaRPr>
          </a:p>
          <a:p>
            <a:pPr>
              <a:lnSpc>
                <a:spcPct val="100000"/>
              </a:lnSpc>
            </a:pPr>
            <a:r>
              <a:rPr b="0" lang="en-US" sz="1400" spc="-1" strike="noStrike">
                <a:solidFill>
                  <a:srgbClr val="000000"/>
                </a:solidFill>
                <a:latin typeface="Arial"/>
                <a:ea typeface="Arial"/>
              </a:rPr>
              <a:t>- RADIUS</a:t>
            </a:r>
            <a:endParaRPr b="0" lang="en-US" sz="1400" spc="-1" strike="noStrike">
              <a:latin typeface="Arial"/>
            </a:endParaRPr>
          </a:p>
          <a:p>
            <a:pPr>
              <a:lnSpc>
                <a:spcPct val="100000"/>
              </a:lnSpc>
            </a:pPr>
            <a:r>
              <a:rPr b="0" lang="en-US" sz="1400" spc="-1" strike="noStrike">
                <a:solidFill>
                  <a:srgbClr val="000000"/>
                </a:solidFill>
                <a:latin typeface="Arial"/>
                <a:ea typeface="Arial"/>
              </a:rPr>
              <a:t>- TACACS+</a:t>
            </a:r>
            <a:endParaRPr b="0" lang="en-US" sz="1400" spc="-1" strike="noStrike">
              <a:latin typeface="Arial"/>
            </a:endParaRPr>
          </a:p>
          <a:p>
            <a:pPr>
              <a:lnSpc>
                <a:spcPct val="100000"/>
              </a:lnSpc>
            </a:pPr>
            <a:r>
              <a:rPr b="0" lang="en-US" sz="1400" spc="-1" strike="noStrike">
                <a:solidFill>
                  <a:srgbClr val="000000"/>
                </a:solidFill>
                <a:latin typeface="Arial"/>
                <a:ea typeface="Arial"/>
              </a:rPr>
              <a:t>- Azure AD</a:t>
            </a:r>
            <a:endParaRPr b="0" lang="en-US" sz="1400" spc="-1" strike="noStrike">
              <a:latin typeface="Arial"/>
            </a:endParaRPr>
          </a:p>
          <a:p>
            <a:pPr>
              <a:lnSpc>
                <a:spcPct val="100000"/>
              </a:lnSpc>
            </a:pPr>
            <a:endParaRPr b="0" lang="en-US" sz="1400" spc="-1" strike="noStrike">
              <a:latin typeface="Arial"/>
            </a:endParaRPr>
          </a:p>
        </p:txBody>
      </p:sp>
      <p:sp>
        <p:nvSpPr>
          <p:cNvPr id="781" name="CustomShape 9"/>
          <p:cNvSpPr/>
          <p:nvPr/>
        </p:nvSpPr>
        <p:spPr>
          <a:xfrm>
            <a:off x="6108840" y="70128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Ports</a:t>
            </a:r>
            <a:endParaRPr b="0" lang="en-US" sz="1400" spc="-1" strike="noStrike">
              <a:latin typeface="Arial"/>
            </a:endParaRPr>
          </a:p>
        </p:txBody>
      </p:sp>
      <p:sp>
        <p:nvSpPr>
          <p:cNvPr id="782" name="CustomShape 10"/>
          <p:cNvSpPr/>
          <p:nvPr/>
        </p:nvSpPr>
        <p:spPr>
          <a:xfrm>
            <a:off x="6108840" y="1029960"/>
            <a:ext cx="2207880" cy="146484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404040"/>
                </a:solidFill>
                <a:latin typeface="Arial"/>
                <a:ea typeface="Arial"/>
              </a:rPr>
              <a:t>- 80/443 (UI/API)</a:t>
            </a:r>
            <a:endParaRPr b="0" lang="en-US" sz="1400" spc="-1" strike="noStrike">
              <a:latin typeface="Arial"/>
            </a:endParaRPr>
          </a:p>
          <a:p>
            <a:pPr>
              <a:lnSpc>
                <a:spcPct val="100000"/>
              </a:lnSpc>
            </a:pPr>
            <a:r>
              <a:rPr b="0" lang="en-US" sz="1400" spc="-1" strike="noStrike">
                <a:solidFill>
                  <a:srgbClr val="404040"/>
                </a:solidFill>
                <a:latin typeface="Arial"/>
                <a:ea typeface="Arial"/>
              </a:rPr>
              <a:t>- 22 (ssh)</a:t>
            </a:r>
            <a:endParaRPr b="0" lang="en-US" sz="1400" spc="-1" strike="noStrike">
              <a:latin typeface="Arial"/>
            </a:endParaRPr>
          </a:p>
          <a:p>
            <a:pPr>
              <a:lnSpc>
                <a:spcPct val="100000"/>
              </a:lnSpc>
            </a:pPr>
            <a:r>
              <a:rPr b="0" lang="en-US" sz="1400" spc="-1" strike="noStrike">
                <a:solidFill>
                  <a:srgbClr val="404040"/>
                </a:solidFill>
                <a:latin typeface="Arial"/>
                <a:ea typeface="Arial"/>
              </a:rPr>
              <a:t>- 5986 (WinRM)</a:t>
            </a:r>
            <a:endParaRPr b="0" lang="en-US" sz="1400" spc="-1" strike="noStrike">
              <a:latin typeface="Arial"/>
            </a:endParaRPr>
          </a:p>
          <a:p>
            <a:pPr>
              <a:lnSpc>
                <a:spcPct val="100000"/>
              </a:lnSpc>
            </a:pPr>
            <a:r>
              <a:rPr b="0" lang="en-US" sz="1400" spc="-1" strike="noStrike">
                <a:solidFill>
                  <a:srgbClr val="404040"/>
                </a:solidFill>
                <a:latin typeface="Arial"/>
                <a:ea typeface="Arial"/>
              </a:rPr>
              <a:t>- 5432 (Database) </a:t>
            </a:r>
            <a:endParaRPr b="0" lang="en-US" sz="1400" spc="-1" strike="noStrike">
              <a:latin typeface="Arial"/>
            </a:endParaRPr>
          </a:p>
          <a:p>
            <a:pPr>
              <a:lnSpc>
                <a:spcPct val="100000"/>
              </a:lnSpc>
            </a:pPr>
            <a:r>
              <a:rPr b="0" lang="en-US" sz="1400" spc="-1" strike="noStrike">
                <a:solidFill>
                  <a:srgbClr val="404040"/>
                </a:solidFill>
                <a:latin typeface="Arial"/>
                <a:ea typeface="Arial"/>
              </a:rPr>
              <a:t>- 4369, 25672 (RabbitMQ) </a:t>
            </a:r>
            <a:endParaRPr b="0" lang="en-US" sz="1400" spc="-1" strike="noStrike">
              <a:latin typeface="Arial"/>
            </a:endParaRPr>
          </a:p>
          <a:p>
            <a:pPr>
              <a:lnSpc>
                <a:spcPct val="100000"/>
              </a:lnSpc>
            </a:pPr>
            <a:endParaRPr b="0" lang="en-US" sz="1400" spc="-1" strike="noStrike">
              <a:latin typeface="Arial"/>
            </a:endParaRPr>
          </a:p>
        </p:txBody>
      </p:sp>
      <p:sp>
        <p:nvSpPr>
          <p:cNvPr id="783" name="CustomShape 11"/>
          <p:cNvSpPr/>
          <p:nvPr/>
        </p:nvSpPr>
        <p:spPr>
          <a:xfrm>
            <a:off x="907920" y="354528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Enterprise Support</a:t>
            </a:r>
            <a:endParaRPr b="0" lang="en-US" sz="1400" spc="-1" strike="noStrike">
              <a:latin typeface="Arial"/>
            </a:endParaRPr>
          </a:p>
        </p:txBody>
      </p:sp>
      <p:sp>
        <p:nvSpPr>
          <p:cNvPr id="784" name="CustomShape 12"/>
          <p:cNvSpPr/>
          <p:nvPr/>
        </p:nvSpPr>
        <p:spPr>
          <a:xfrm>
            <a:off x="907920" y="3816720"/>
            <a:ext cx="2207880" cy="6285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Vulnerability Response </a:t>
            </a:r>
            <a:endParaRPr b="0" lang="en-US" sz="1400" spc="-1" strike="noStrike">
              <a:latin typeface="Arial"/>
            </a:endParaRPr>
          </a:p>
          <a:p>
            <a:pPr>
              <a:lnSpc>
                <a:spcPct val="100000"/>
              </a:lnSpc>
            </a:pPr>
            <a:r>
              <a:rPr b="0" lang="en-US" sz="1400" spc="-1" strike="noStrike">
                <a:solidFill>
                  <a:srgbClr val="000000"/>
                </a:solidFill>
                <a:latin typeface="Arial"/>
                <a:ea typeface="Arial"/>
              </a:rPr>
              <a:t>- Security Patching</a:t>
            </a:r>
            <a:endParaRPr b="0" lang="en-US" sz="1400" spc="-1" strike="noStrike">
              <a:latin typeface="Arial"/>
            </a:endParaRPr>
          </a:p>
          <a:p>
            <a:pPr>
              <a:lnSpc>
                <a:spcPct val="100000"/>
              </a:lnSpc>
            </a:pPr>
            <a:endParaRPr b="0" lang="en-US" sz="1400" spc="-1" strike="noStrike">
              <a:latin typeface="Arial"/>
            </a:endParaRPr>
          </a:p>
        </p:txBody>
      </p:sp>
      <p:pic>
        <p:nvPicPr>
          <p:cNvPr id="785" name="Google Shape;1001;p133" descr=""/>
          <p:cNvPicPr/>
          <p:nvPr/>
        </p:nvPicPr>
        <p:blipFill>
          <a:blip r:embed="rId2"/>
          <a:stretch/>
        </p:blipFill>
        <p:spPr>
          <a:xfrm>
            <a:off x="4974480" y="408960"/>
            <a:ext cx="741600" cy="8488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786" name="CustomShape 1"/>
          <p:cNvSpPr/>
          <p:nvPr/>
        </p:nvSpPr>
        <p:spPr>
          <a:xfrm>
            <a:off x="4982760" y="548640"/>
            <a:ext cx="3745800" cy="3951000"/>
          </a:xfrm>
          <a:prstGeom prst="rect">
            <a:avLst/>
          </a:prstGeom>
          <a:solidFill>
            <a:srgbClr val="ffffff"/>
          </a:solidFill>
          <a:ln>
            <a:noFill/>
          </a:ln>
        </p:spPr>
        <p:style>
          <a:lnRef idx="0"/>
          <a:fillRef idx="0"/>
          <a:effectRef idx="0"/>
          <a:fontRef idx="minor"/>
        </p:style>
      </p:sp>
      <p:sp>
        <p:nvSpPr>
          <p:cNvPr id="787" name="CustomShape 2"/>
          <p:cNvSpPr/>
          <p:nvPr/>
        </p:nvSpPr>
        <p:spPr>
          <a:xfrm>
            <a:off x="5939280" y="2743920"/>
            <a:ext cx="638640" cy="564480"/>
          </a:xfrm>
          <a:prstGeom prst="rect">
            <a:avLst/>
          </a:prstGeom>
          <a:noFill/>
          <a:ln>
            <a:noFill/>
          </a:ln>
        </p:spPr>
        <p:style>
          <a:lnRef idx="0"/>
          <a:fillRef idx="0"/>
          <a:effectRef idx="0"/>
          <a:fontRef idx="minor"/>
        </p:style>
        <p:txBody>
          <a:bodyPr lIns="90000" rIns="90000" tIns="91440" bIns="91440">
            <a:noAutofit/>
          </a:bodyPr>
          <a:p>
            <a:pPr algn="ctr">
              <a:lnSpc>
                <a:spcPct val="110000"/>
              </a:lnSpc>
            </a:pPr>
            <a:r>
              <a:rPr b="0" lang="en-US" sz="4800" spc="-1" strike="noStrike">
                <a:solidFill>
                  <a:srgbClr val="ee0000"/>
                </a:solidFill>
                <a:latin typeface="Overpass Black"/>
                <a:ea typeface="Overpass Black"/>
              </a:rPr>
              <a:t>3</a:t>
            </a:r>
            <a:r>
              <a:rPr b="1" lang="en-US" sz="4800" spc="-1" strike="noStrike">
                <a:solidFill>
                  <a:srgbClr val="ee0000"/>
                </a:solidFill>
                <a:latin typeface="Overpass"/>
                <a:ea typeface="Overpass"/>
              </a:rPr>
              <a:t> </a:t>
            </a:r>
            <a:endParaRPr b="0" lang="en-US" sz="4800" spc="-1" strike="noStrike">
              <a:latin typeface="Arial"/>
            </a:endParaRPr>
          </a:p>
        </p:txBody>
      </p:sp>
      <p:sp>
        <p:nvSpPr>
          <p:cNvPr id="788" name="CustomShape 3"/>
          <p:cNvSpPr/>
          <p:nvPr/>
        </p:nvSpPr>
        <p:spPr>
          <a:xfrm>
            <a:off x="5463360" y="2077200"/>
            <a:ext cx="2990880" cy="534960"/>
          </a:xfrm>
          <a:prstGeom prst="rect">
            <a:avLst/>
          </a:prstGeom>
          <a:noFill/>
          <a:ln>
            <a:noFill/>
          </a:ln>
        </p:spPr>
        <p:style>
          <a:lnRef idx="0"/>
          <a:fillRef idx="0"/>
          <a:effectRef idx="0"/>
          <a:fontRef idx="minor"/>
        </p:style>
        <p:txBody>
          <a:bodyPr lIns="90000" rIns="90000" tIns="91440" bIns="91440">
            <a:noAutofit/>
          </a:bodyPr>
          <a:p>
            <a:pPr algn="ctr">
              <a:lnSpc>
                <a:spcPct val="110000"/>
              </a:lnSpc>
            </a:pPr>
            <a:r>
              <a:rPr b="1" lang="en-US" sz="1600" spc="-1" strike="noStrike">
                <a:solidFill>
                  <a:srgbClr val="666666"/>
                </a:solidFill>
                <a:latin typeface="Overpass"/>
                <a:ea typeface="Overpass"/>
              </a:rPr>
              <a:t>ROI on Ansible Tower </a:t>
            </a:r>
            <a:endParaRPr b="0" lang="en-US" sz="1600" spc="-1" strike="noStrike">
              <a:latin typeface="Arial"/>
            </a:endParaRPr>
          </a:p>
        </p:txBody>
      </p:sp>
      <p:sp>
        <p:nvSpPr>
          <p:cNvPr id="789" name="CustomShape 4"/>
          <p:cNvSpPr/>
          <p:nvPr/>
        </p:nvSpPr>
        <p:spPr>
          <a:xfrm>
            <a:off x="5550840" y="1158480"/>
            <a:ext cx="2610360" cy="1047960"/>
          </a:xfrm>
          <a:prstGeom prst="rect">
            <a:avLst/>
          </a:prstGeom>
          <a:noFill/>
          <a:ln>
            <a:noFill/>
          </a:ln>
        </p:spPr>
        <p:style>
          <a:lnRef idx="0"/>
          <a:fillRef idx="0"/>
          <a:effectRef idx="0"/>
          <a:fontRef idx="minor"/>
        </p:style>
        <p:txBody>
          <a:bodyPr lIns="90000" rIns="90000" tIns="91440" bIns="91440" anchor="ctr">
            <a:noAutofit/>
          </a:bodyPr>
          <a:p>
            <a:pPr algn="ctr">
              <a:lnSpc>
                <a:spcPct val="110000"/>
              </a:lnSpc>
            </a:pPr>
            <a:r>
              <a:rPr b="0" lang="en-US" sz="5400" spc="-1" strike="noStrike">
                <a:solidFill>
                  <a:srgbClr val="ee0000"/>
                </a:solidFill>
                <a:latin typeface="Overpass Black"/>
                <a:ea typeface="Overpass Black"/>
              </a:rPr>
              <a:t>146% </a:t>
            </a:r>
            <a:endParaRPr b="0" lang="en-US" sz="5400" spc="-1" strike="noStrike">
              <a:latin typeface="Arial"/>
            </a:endParaRPr>
          </a:p>
        </p:txBody>
      </p:sp>
      <p:sp>
        <p:nvSpPr>
          <p:cNvPr id="790" name="CustomShape 5"/>
          <p:cNvSpPr/>
          <p:nvPr/>
        </p:nvSpPr>
        <p:spPr>
          <a:xfrm>
            <a:off x="5695920" y="2962440"/>
            <a:ext cx="375840" cy="5349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0" lang="en-US" sz="3000" spc="-1" strike="noStrike">
                <a:solidFill>
                  <a:srgbClr val="cc0000"/>
                </a:solidFill>
                <a:latin typeface="Overpass Black"/>
                <a:ea typeface="Overpass Black"/>
              </a:rPr>
              <a:t>&lt;</a:t>
            </a:r>
            <a:endParaRPr b="0" lang="en-US" sz="3000" spc="-1" strike="noStrike">
              <a:latin typeface="Arial"/>
            </a:endParaRPr>
          </a:p>
        </p:txBody>
      </p:sp>
      <p:sp>
        <p:nvSpPr>
          <p:cNvPr id="791" name="CustomShape 6"/>
          <p:cNvSpPr/>
          <p:nvPr/>
        </p:nvSpPr>
        <p:spPr>
          <a:xfrm>
            <a:off x="6469200" y="3065760"/>
            <a:ext cx="1890720" cy="5349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0" lang="en-US" sz="3000" spc="-1" strike="noStrike">
                <a:solidFill>
                  <a:srgbClr val="ee0000"/>
                </a:solidFill>
                <a:latin typeface="Overpass Black"/>
                <a:ea typeface="Overpass Black"/>
              </a:rPr>
              <a:t>MONTHS</a:t>
            </a:r>
            <a:endParaRPr b="0" lang="en-US" sz="3000" spc="-1" strike="noStrike">
              <a:latin typeface="Arial"/>
            </a:endParaRPr>
          </a:p>
        </p:txBody>
      </p:sp>
      <p:sp>
        <p:nvSpPr>
          <p:cNvPr id="792" name="CustomShape 7"/>
          <p:cNvSpPr/>
          <p:nvPr/>
        </p:nvSpPr>
        <p:spPr>
          <a:xfrm>
            <a:off x="4983480" y="3754800"/>
            <a:ext cx="3745800" cy="534960"/>
          </a:xfrm>
          <a:prstGeom prst="rect">
            <a:avLst/>
          </a:prstGeom>
          <a:noFill/>
          <a:ln>
            <a:noFill/>
          </a:ln>
        </p:spPr>
        <p:style>
          <a:lnRef idx="0"/>
          <a:fillRef idx="0"/>
          <a:effectRef idx="0"/>
          <a:fontRef idx="minor"/>
        </p:style>
        <p:txBody>
          <a:bodyPr lIns="90000" rIns="90000" tIns="91440" bIns="91440">
            <a:noAutofit/>
          </a:bodyPr>
          <a:p>
            <a:pPr algn="ctr">
              <a:lnSpc>
                <a:spcPct val="110000"/>
              </a:lnSpc>
            </a:pPr>
            <a:r>
              <a:rPr b="1" lang="en-US" sz="1600" spc="-1" strike="noStrike">
                <a:solidFill>
                  <a:srgbClr val="666666"/>
                </a:solidFill>
                <a:latin typeface="Overpass"/>
                <a:ea typeface="Overpass"/>
              </a:rPr>
              <a:t>Payback on Ansible Tower </a:t>
            </a:r>
            <a:endParaRPr b="0" lang="en-US" sz="1600" spc="-1" strike="noStrike">
              <a:latin typeface="Arial"/>
            </a:endParaRPr>
          </a:p>
        </p:txBody>
      </p:sp>
      <p:sp>
        <p:nvSpPr>
          <p:cNvPr id="793" name="CustomShape 8"/>
          <p:cNvSpPr/>
          <p:nvPr/>
        </p:nvSpPr>
        <p:spPr>
          <a:xfrm>
            <a:off x="5086080" y="677880"/>
            <a:ext cx="3745800" cy="3279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1400" spc="-1" strike="noStrike">
                <a:solidFill>
                  <a:srgbClr val="666666"/>
                </a:solidFill>
                <a:latin typeface="Overpass"/>
                <a:ea typeface="Overpass"/>
              </a:rPr>
              <a:t>Financial summary:</a:t>
            </a:r>
            <a:endParaRPr b="0" lang="en-US" sz="1400" spc="-1" strike="noStrike">
              <a:latin typeface="Arial"/>
            </a:endParaRPr>
          </a:p>
        </p:txBody>
      </p:sp>
      <p:sp>
        <p:nvSpPr>
          <p:cNvPr id="794" name="CustomShape 9"/>
          <p:cNvSpPr/>
          <p:nvPr/>
        </p:nvSpPr>
        <p:spPr>
          <a:xfrm>
            <a:off x="240120" y="4717080"/>
            <a:ext cx="6322680" cy="4395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1" lang="en-US" sz="700" spc="-1" strike="noStrike">
                <a:solidFill>
                  <a:srgbClr val="01010f"/>
                </a:solidFill>
                <a:latin typeface="Overpass"/>
                <a:ea typeface="Overpass"/>
              </a:rPr>
              <a:t>SOURCE: </a:t>
            </a:r>
            <a:r>
              <a:rPr b="0" i="1" lang="en-US" sz="700" spc="-1" strike="noStrike">
                <a:solidFill>
                  <a:srgbClr val="000000"/>
                </a:solidFill>
                <a:latin typeface="Overpass"/>
                <a:ea typeface="Overpass"/>
              </a:rPr>
              <a:t>"The Total Economic Impact™ Of Red Hat Ansible Tower, a June 2018 commissioned study conducted by Forrester Consulting on behalf of Red Hat."</a:t>
            </a:r>
            <a:endParaRPr b="0" lang="en-US" sz="700" spc="-1" strike="noStrike">
              <a:latin typeface="Arial"/>
            </a:endParaRPr>
          </a:p>
          <a:p>
            <a:pPr>
              <a:lnSpc>
                <a:spcPct val="110000"/>
              </a:lnSpc>
            </a:pPr>
            <a:r>
              <a:rPr b="0" lang="en-US" sz="700" spc="-1" strike="noStrike" u="sng">
                <a:solidFill>
                  <a:srgbClr val="0000ff"/>
                </a:solidFill>
                <a:uFillTx/>
                <a:latin typeface="Overpass"/>
                <a:ea typeface="Overpass"/>
                <a:hlinkClick r:id="rId1"/>
              </a:rPr>
              <a:t>redhat.com/en/engage/total-economic-impact-ansible-tower-20180710</a:t>
            </a:r>
            <a:endParaRPr b="0" lang="en-US" sz="700" spc="-1" strike="noStrike">
              <a:latin typeface="Arial"/>
            </a:endParaRPr>
          </a:p>
          <a:p>
            <a:pPr>
              <a:lnSpc>
                <a:spcPct val="110000"/>
              </a:lnSpc>
            </a:pPr>
            <a:endParaRPr b="0" lang="en-US" sz="700" spc="-1" strike="noStrike">
              <a:latin typeface="Arial"/>
            </a:endParaRPr>
          </a:p>
        </p:txBody>
      </p:sp>
      <p:sp>
        <p:nvSpPr>
          <p:cNvPr id="795" name="CustomShape 10"/>
          <p:cNvSpPr/>
          <p:nvPr/>
        </p:nvSpPr>
        <p:spPr>
          <a:xfrm>
            <a:off x="1972080" y="1667520"/>
            <a:ext cx="2610360" cy="534960"/>
          </a:xfrm>
          <a:prstGeom prst="rect">
            <a:avLst/>
          </a:prstGeom>
          <a:noFill/>
          <a:ln>
            <a:noFill/>
          </a:ln>
        </p:spPr>
        <p:style>
          <a:lnRef idx="0"/>
          <a:fillRef idx="0"/>
          <a:effectRef idx="0"/>
          <a:fontRef idx="minor"/>
        </p:style>
        <p:txBody>
          <a:bodyPr lIns="90000" rIns="90000" tIns="91440" bIns="91440">
            <a:noAutofit/>
          </a:bodyPr>
          <a:p>
            <a:pPr>
              <a:lnSpc>
                <a:spcPct val="110000"/>
              </a:lnSpc>
            </a:pPr>
            <a:r>
              <a:rPr b="0" lang="en-US" sz="1200" spc="-1" strike="noStrike">
                <a:solidFill>
                  <a:srgbClr val="666666"/>
                </a:solidFill>
                <a:latin typeface="Overpass"/>
                <a:ea typeface="Overpass"/>
              </a:rPr>
              <a:t>Reduction in recovery time following a security incident</a:t>
            </a:r>
            <a:endParaRPr b="0" lang="en-US" sz="1200" spc="-1" strike="noStrike">
              <a:latin typeface="Arial"/>
            </a:endParaRPr>
          </a:p>
        </p:txBody>
      </p:sp>
      <p:sp>
        <p:nvSpPr>
          <p:cNvPr id="796" name="CustomShape 11"/>
          <p:cNvSpPr/>
          <p:nvPr/>
        </p:nvSpPr>
        <p:spPr>
          <a:xfrm>
            <a:off x="422280" y="1464120"/>
            <a:ext cx="1550520" cy="10479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0" lang="en-US" sz="4800" spc="-1" strike="noStrike">
                <a:solidFill>
                  <a:srgbClr val="ee0000"/>
                </a:solidFill>
                <a:latin typeface="Overpass Black"/>
                <a:ea typeface="Overpass Black"/>
              </a:rPr>
              <a:t>94%</a:t>
            </a:r>
            <a:endParaRPr b="0" lang="en-US" sz="4800" spc="-1" strike="noStrike">
              <a:latin typeface="Arial"/>
            </a:endParaRPr>
          </a:p>
        </p:txBody>
      </p:sp>
      <p:sp>
        <p:nvSpPr>
          <p:cNvPr id="797" name="CustomShape 12"/>
          <p:cNvSpPr/>
          <p:nvPr/>
        </p:nvSpPr>
        <p:spPr>
          <a:xfrm>
            <a:off x="422280" y="2430360"/>
            <a:ext cx="1550520" cy="10479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0" lang="en-US" sz="4800" spc="-1" strike="noStrike">
                <a:solidFill>
                  <a:srgbClr val="ee0000"/>
                </a:solidFill>
                <a:latin typeface="Overpass Black"/>
                <a:ea typeface="Overpass Black"/>
              </a:rPr>
              <a:t>84%</a:t>
            </a:r>
            <a:endParaRPr b="0" lang="en-US" sz="4800" spc="-1" strike="noStrike">
              <a:latin typeface="Arial"/>
            </a:endParaRPr>
          </a:p>
        </p:txBody>
      </p:sp>
      <p:sp>
        <p:nvSpPr>
          <p:cNvPr id="798" name="CustomShape 13"/>
          <p:cNvSpPr/>
          <p:nvPr/>
        </p:nvSpPr>
        <p:spPr>
          <a:xfrm>
            <a:off x="1979640" y="2573280"/>
            <a:ext cx="2444400" cy="819360"/>
          </a:xfrm>
          <a:prstGeom prst="rect">
            <a:avLst/>
          </a:prstGeom>
          <a:noFill/>
          <a:ln>
            <a:noFill/>
          </a:ln>
        </p:spPr>
        <p:style>
          <a:lnRef idx="0"/>
          <a:fillRef idx="0"/>
          <a:effectRef idx="0"/>
          <a:fontRef idx="minor"/>
        </p:style>
        <p:txBody>
          <a:bodyPr lIns="90000" rIns="90000" tIns="91440" bIns="91440">
            <a:noAutofit/>
          </a:bodyPr>
          <a:p>
            <a:pPr>
              <a:lnSpc>
                <a:spcPct val="110000"/>
              </a:lnSpc>
            </a:pPr>
            <a:r>
              <a:rPr b="0" lang="en-US" sz="1200" spc="-1" strike="noStrike">
                <a:solidFill>
                  <a:srgbClr val="666666"/>
                </a:solidFill>
                <a:latin typeface="Overpass"/>
                <a:ea typeface="Overpass"/>
              </a:rPr>
              <a:t>Savings by deploying workloads to generic systems appliances using Ansible Tower</a:t>
            </a:r>
            <a:endParaRPr b="0" lang="en-US" sz="1200" spc="-1" strike="noStrike">
              <a:latin typeface="Arial"/>
            </a:endParaRPr>
          </a:p>
        </p:txBody>
      </p:sp>
      <p:sp>
        <p:nvSpPr>
          <p:cNvPr id="799" name="CustomShape 14"/>
          <p:cNvSpPr/>
          <p:nvPr/>
        </p:nvSpPr>
        <p:spPr>
          <a:xfrm>
            <a:off x="422280" y="3470400"/>
            <a:ext cx="1550520" cy="1047960"/>
          </a:xfrm>
          <a:prstGeom prst="rect">
            <a:avLst/>
          </a:prstGeom>
          <a:noFill/>
          <a:ln>
            <a:noFill/>
          </a:ln>
        </p:spPr>
        <p:style>
          <a:lnRef idx="0"/>
          <a:fillRef idx="0"/>
          <a:effectRef idx="0"/>
          <a:fontRef idx="minor"/>
        </p:style>
        <p:txBody>
          <a:bodyPr lIns="90000" rIns="90000" tIns="91440" bIns="91440" anchor="ctr">
            <a:noAutofit/>
          </a:bodyPr>
          <a:p>
            <a:pPr>
              <a:lnSpc>
                <a:spcPct val="110000"/>
              </a:lnSpc>
            </a:pPr>
            <a:r>
              <a:rPr b="0" lang="en-US" sz="4800" spc="-1" strike="noStrike">
                <a:solidFill>
                  <a:srgbClr val="ee0000"/>
                </a:solidFill>
                <a:latin typeface="Overpass Black"/>
                <a:ea typeface="Overpass Black"/>
              </a:rPr>
              <a:t>67%</a:t>
            </a:r>
            <a:endParaRPr b="0" lang="en-US" sz="4800" spc="-1" strike="noStrike">
              <a:latin typeface="Arial"/>
            </a:endParaRPr>
          </a:p>
        </p:txBody>
      </p:sp>
      <p:sp>
        <p:nvSpPr>
          <p:cNvPr id="800" name="CustomShape 15"/>
          <p:cNvSpPr/>
          <p:nvPr/>
        </p:nvSpPr>
        <p:spPr>
          <a:xfrm>
            <a:off x="1938240" y="3698640"/>
            <a:ext cx="2492280" cy="819360"/>
          </a:xfrm>
          <a:prstGeom prst="rect">
            <a:avLst/>
          </a:prstGeom>
          <a:noFill/>
          <a:ln>
            <a:noFill/>
          </a:ln>
        </p:spPr>
        <p:style>
          <a:lnRef idx="0"/>
          <a:fillRef idx="0"/>
          <a:effectRef idx="0"/>
          <a:fontRef idx="minor"/>
        </p:style>
        <p:txBody>
          <a:bodyPr lIns="90000" rIns="90000" tIns="91440" bIns="91440">
            <a:noAutofit/>
          </a:bodyPr>
          <a:p>
            <a:pPr>
              <a:lnSpc>
                <a:spcPct val="110000"/>
              </a:lnSpc>
            </a:pPr>
            <a:r>
              <a:rPr b="0" lang="en-US" sz="1200" spc="-1" strike="noStrike">
                <a:solidFill>
                  <a:srgbClr val="666666"/>
                </a:solidFill>
                <a:latin typeface="Overpass"/>
                <a:ea typeface="Overpass"/>
              </a:rPr>
              <a:t>Reduction in man hours required for customer deliveries</a:t>
            </a:r>
            <a:endParaRPr b="0" lang="en-US" sz="1200" spc="-1" strike="noStrike">
              <a:latin typeface="Arial"/>
            </a:endParaRPr>
          </a:p>
        </p:txBody>
      </p:sp>
      <p:sp>
        <p:nvSpPr>
          <p:cNvPr id="801" name="CustomShape 16"/>
          <p:cNvSpPr/>
          <p:nvPr/>
        </p:nvSpPr>
        <p:spPr>
          <a:xfrm>
            <a:off x="519120" y="564480"/>
            <a:ext cx="4463640" cy="8193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666666"/>
                </a:solidFill>
                <a:latin typeface="Overpass"/>
                <a:ea typeface="Overpass"/>
              </a:rPr>
              <a:t>Red Hat Ansible Tower</a:t>
            </a:r>
            <a:br/>
            <a:r>
              <a:rPr b="0" lang="en-US" sz="1400" spc="-1" strike="noStrike">
                <a:solidFill>
                  <a:srgbClr val="666666"/>
                </a:solidFill>
                <a:latin typeface="Overpass"/>
                <a:ea typeface="Overpass"/>
              </a:rPr>
              <a:t>by the numbers:</a:t>
            </a:r>
            <a:endParaRPr b="0" lang="en-US" sz="1400" spc="-1" strike="noStrike">
              <a:latin typeface="Arial"/>
            </a:endParaRPr>
          </a:p>
        </p:txBody>
      </p:sp>
      <p:pic>
        <p:nvPicPr>
          <p:cNvPr id="802" name="Google Shape;1022;p134" descr=""/>
          <p:cNvPicPr/>
          <p:nvPr/>
        </p:nvPicPr>
        <p:blipFill>
          <a:blip r:embed="rId2"/>
          <a:srcRect l="-13188" t="-47703" r="-9484" b="-37713"/>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03" name="Google Shape;1027;p135" descr=""/>
          <p:cNvPicPr/>
          <p:nvPr/>
        </p:nvPicPr>
        <p:blipFill>
          <a:blip r:embed="rId2"/>
          <a:srcRect l="0" t="142" r="0" b="5456"/>
          <a:stretch/>
        </p:blipFill>
        <p:spPr>
          <a:xfrm>
            <a:off x="5078520" y="473040"/>
            <a:ext cx="4064760" cy="2702160"/>
          </a:xfrm>
          <a:prstGeom prst="rect">
            <a:avLst/>
          </a:prstGeom>
          <a:ln>
            <a:noFill/>
          </a:ln>
        </p:spPr>
      </p:pic>
      <p:pic>
        <p:nvPicPr>
          <p:cNvPr id="804" name="Google Shape;1028;p135" descr=""/>
          <p:cNvPicPr/>
          <p:nvPr/>
        </p:nvPicPr>
        <p:blipFill>
          <a:blip r:embed="rId3"/>
          <a:stretch/>
        </p:blipFill>
        <p:spPr>
          <a:xfrm>
            <a:off x="384120" y="336240"/>
            <a:ext cx="2246760" cy="1304640"/>
          </a:xfrm>
          <a:prstGeom prst="rect">
            <a:avLst/>
          </a:prstGeom>
          <a:ln>
            <a:noFill/>
          </a:ln>
        </p:spPr>
      </p:pic>
      <p:pic>
        <p:nvPicPr>
          <p:cNvPr id="805" name="Google Shape;1029;p135" descr=""/>
          <p:cNvPicPr/>
          <p:nvPr/>
        </p:nvPicPr>
        <p:blipFill>
          <a:blip r:embed="rId4"/>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06" name="Google Shape;1034;p136" descr=""/>
          <p:cNvPicPr/>
          <p:nvPr/>
        </p:nvPicPr>
        <p:blipFill>
          <a:blip r:embed="rId2"/>
          <a:srcRect l="0" t="142" r="0" b="5456"/>
          <a:stretch/>
        </p:blipFill>
        <p:spPr>
          <a:xfrm>
            <a:off x="5078520" y="473040"/>
            <a:ext cx="4064760" cy="2702160"/>
          </a:xfrm>
          <a:prstGeom prst="rect">
            <a:avLst/>
          </a:prstGeom>
          <a:ln>
            <a:noFill/>
          </a:ln>
        </p:spPr>
      </p:pic>
      <p:sp>
        <p:nvSpPr>
          <p:cNvPr id="807" name="CustomShape 1"/>
          <p:cNvSpPr/>
          <p:nvPr/>
        </p:nvSpPr>
        <p:spPr>
          <a:xfrm>
            <a:off x="325800" y="2177640"/>
            <a:ext cx="6309720" cy="11127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000" spc="-1" strike="noStrike">
                <a:solidFill>
                  <a:srgbClr val="ffffff"/>
                </a:solidFill>
                <a:latin typeface="Overpass"/>
                <a:ea typeface="Overpass"/>
              </a:rPr>
              <a:t>FEATURE OVERVIEW:</a:t>
            </a:r>
            <a:endParaRPr b="0" lang="en-US" sz="1000" spc="-1" strike="noStrike">
              <a:latin typeface="Arial"/>
            </a:endParaRPr>
          </a:p>
          <a:p>
            <a:pPr>
              <a:lnSpc>
                <a:spcPct val="100000"/>
              </a:lnSpc>
            </a:pPr>
            <a:r>
              <a:rPr b="1" lang="en-US" sz="3600" spc="-1" strike="noStrike">
                <a:solidFill>
                  <a:srgbClr val="ffffff"/>
                </a:solidFill>
                <a:latin typeface="Overpass"/>
                <a:ea typeface="Overpass"/>
              </a:rPr>
              <a:t>Control</a:t>
            </a:r>
            <a:endParaRPr b="0" lang="en-US" sz="3600" spc="-1" strike="noStrike">
              <a:latin typeface="Arial"/>
            </a:endParaRPr>
          </a:p>
        </p:txBody>
      </p:sp>
      <p:pic>
        <p:nvPicPr>
          <p:cNvPr id="808" name="Google Shape;1036;p136" descr=""/>
          <p:cNvPicPr/>
          <p:nvPr/>
        </p:nvPicPr>
        <p:blipFill>
          <a:blip r:embed="rId3"/>
          <a:stretch/>
        </p:blipFill>
        <p:spPr>
          <a:xfrm>
            <a:off x="384120" y="336240"/>
            <a:ext cx="2246760" cy="1304640"/>
          </a:xfrm>
          <a:prstGeom prst="rect">
            <a:avLst/>
          </a:prstGeom>
          <a:ln>
            <a:noFill/>
          </a:ln>
        </p:spPr>
      </p:pic>
      <p:pic>
        <p:nvPicPr>
          <p:cNvPr id="809" name="Google Shape;1037;p136" descr=""/>
          <p:cNvPicPr/>
          <p:nvPr/>
        </p:nvPicPr>
        <p:blipFill>
          <a:blip r:embed="rId4"/>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515880" y="286560"/>
            <a:ext cx="681372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YOUR ANSIBLE DASHBOARD</a:t>
            </a:r>
            <a:endParaRPr b="0" lang="en-US" sz="1600" spc="-1" strike="noStrike">
              <a:latin typeface="Arial"/>
            </a:endParaRPr>
          </a:p>
          <a:p>
            <a:pPr>
              <a:lnSpc>
                <a:spcPct val="100000"/>
              </a:lnSpc>
            </a:pPr>
            <a:endParaRPr b="0" lang="en-US" sz="1600" spc="-1" strike="noStrike">
              <a:latin typeface="Arial"/>
            </a:endParaRPr>
          </a:p>
        </p:txBody>
      </p:sp>
      <p:pic>
        <p:nvPicPr>
          <p:cNvPr id="811" name="Google Shape;1043;p137" descr=""/>
          <p:cNvPicPr/>
          <p:nvPr/>
        </p:nvPicPr>
        <p:blipFill>
          <a:blip r:embed="rId1"/>
          <a:stretch/>
        </p:blipFill>
        <p:spPr>
          <a:xfrm>
            <a:off x="1905480" y="923760"/>
            <a:ext cx="5332320" cy="3558960"/>
          </a:xfrm>
          <a:prstGeom prst="rect">
            <a:avLst/>
          </a:prstGeom>
          <a:ln w="28440">
            <a:solidFill>
              <a:srgbClr val="d9d9d9"/>
            </a:solidFill>
            <a:round/>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CustomShape 1"/>
          <p:cNvSpPr/>
          <p:nvPr/>
        </p:nvSpPr>
        <p:spPr>
          <a:xfrm>
            <a:off x="515880" y="286560"/>
            <a:ext cx="681372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JOB STATUS UPDATE</a:t>
            </a:r>
            <a:endParaRPr b="0" lang="en-US" sz="1600" spc="-1" strike="noStrike">
              <a:latin typeface="Arial"/>
            </a:endParaRPr>
          </a:p>
          <a:p>
            <a:pPr>
              <a:lnSpc>
                <a:spcPct val="100000"/>
              </a:lnSpc>
            </a:pPr>
            <a:endParaRPr b="0" lang="en-US" sz="1600" spc="-1" strike="noStrike">
              <a:latin typeface="Arial"/>
            </a:endParaRPr>
          </a:p>
        </p:txBody>
      </p:sp>
      <p:pic>
        <p:nvPicPr>
          <p:cNvPr id="813" name="Google Shape;1049;p138" descr=""/>
          <p:cNvPicPr/>
          <p:nvPr/>
        </p:nvPicPr>
        <p:blipFill>
          <a:blip r:embed="rId1"/>
          <a:stretch/>
        </p:blipFill>
        <p:spPr>
          <a:xfrm>
            <a:off x="1878480" y="870120"/>
            <a:ext cx="5386680" cy="3554640"/>
          </a:xfrm>
          <a:prstGeom prst="rect">
            <a:avLst/>
          </a:prstGeom>
          <a:ln w="38160">
            <a:solidFill>
              <a:srgbClr val="d9d9d9"/>
            </a:solidFill>
            <a:round/>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4" name="Google Shape;1054;p139" descr=""/>
          <p:cNvPicPr/>
          <p:nvPr/>
        </p:nvPicPr>
        <p:blipFill>
          <a:blip r:embed="rId1"/>
          <a:stretch/>
        </p:blipFill>
        <p:spPr>
          <a:xfrm>
            <a:off x="1765800" y="820800"/>
            <a:ext cx="5611680" cy="3600000"/>
          </a:xfrm>
          <a:prstGeom prst="rect">
            <a:avLst/>
          </a:prstGeom>
          <a:ln w="38160">
            <a:solidFill>
              <a:srgbClr val="d9d9d9"/>
            </a:solidFill>
            <a:round/>
          </a:ln>
        </p:spPr>
      </p:pic>
      <p:sp>
        <p:nvSpPr>
          <p:cNvPr id="815" name="CustomShape 1"/>
          <p:cNvSpPr/>
          <p:nvPr/>
        </p:nvSpPr>
        <p:spPr>
          <a:xfrm>
            <a:off x="515880" y="286560"/>
            <a:ext cx="681372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ACTIVITY STREAM</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6" name="Google Shape;1060;p140" descr=""/>
          <p:cNvPicPr/>
          <p:nvPr/>
        </p:nvPicPr>
        <p:blipFill>
          <a:blip r:embed="rId1"/>
          <a:stretch/>
        </p:blipFill>
        <p:spPr>
          <a:xfrm>
            <a:off x="2422440" y="864000"/>
            <a:ext cx="4298400" cy="3638160"/>
          </a:xfrm>
          <a:prstGeom prst="rect">
            <a:avLst/>
          </a:prstGeom>
          <a:ln w="38160">
            <a:solidFill>
              <a:srgbClr val="d9d9d9"/>
            </a:solidFill>
            <a:round/>
          </a:ln>
        </p:spPr>
      </p:pic>
      <p:sp>
        <p:nvSpPr>
          <p:cNvPr id="817"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MANAGE AND TRACK YOUR INVENTORY</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8" name="Google Shape;1066;p141" descr=""/>
          <p:cNvPicPr/>
          <p:nvPr/>
        </p:nvPicPr>
        <p:blipFill>
          <a:blip r:embed="rId1"/>
          <a:srcRect l="5593" t="11007" r="6733" b="21908"/>
          <a:stretch/>
        </p:blipFill>
        <p:spPr>
          <a:xfrm>
            <a:off x="2565720" y="938160"/>
            <a:ext cx="4011840" cy="3532320"/>
          </a:xfrm>
          <a:prstGeom prst="rect">
            <a:avLst/>
          </a:prstGeom>
          <a:ln w="38160">
            <a:solidFill>
              <a:srgbClr val="d9d9d9"/>
            </a:solidFill>
            <a:round/>
          </a:ln>
        </p:spPr>
      </p:pic>
      <p:sp>
        <p:nvSpPr>
          <p:cNvPr id="819"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SCHEDULE JOBS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0" name="Google Shape;1072;p142" descr=""/>
          <p:cNvPicPr/>
          <p:nvPr/>
        </p:nvPicPr>
        <p:blipFill>
          <a:blip r:embed="rId1"/>
          <a:stretch/>
        </p:blipFill>
        <p:spPr>
          <a:xfrm>
            <a:off x="1813680" y="1185480"/>
            <a:ext cx="5516280" cy="2409120"/>
          </a:xfrm>
          <a:prstGeom prst="rect">
            <a:avLst/>
          </a:prstGeom>
          <a:ln w="38160">
            <a:solidFill>
              <a:srgbClr val="d9d9d9"/>
            </a:solidFill>
            <a:round/>
          </a:ln>
        </p:spPr>
      </p:pic>
      <p:sp>
        <p:nvSpPr>
          <p:cNvPr id="821"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EXTERNAL LOGGING</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0" y="355680"/>
            <a:ext cx="9143280" cy="6192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0" lang="en-US" sz="2800" spc="-1" strike="noStrike">
                <a:solidFill>
                  <a:srgbClr val="ee0000"/>
                </a:solidFill>
                <a:latin typeface="Overpass"/>
                <a:ea typeface="Overpass"/>
              </a:rPr>
              <a:t>Why Ansible?</a:t>
            </a:r>
            <a:endParaRPr b="0" lang="en-US" sz="2800" spc="-1" strike="noStrike">
              <a:latin typeface="Arial"/>
            </a:endParaRPr>
          </a:p>
        </p:txBody>
      </p:sp>
      <p:sp>
        <p:nvSpPr>
          <p:cNvPr id="336" name="CustomShape 2"/>
          <p:cNvSpPr/>
          <p:nvPr/>
        </p:nvSpPr>
        <p:spPr>
          <a:xfrm>
            <a:off x="789840" y="2194560"/>
            <a:ext cx="1537920" cy="3747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1600" spc="-1" strike="noStrike">
                <a:solidFill>
                  <a:srgbClr val="666666"/>
                </a:solidFill>
                <a:latin typeface="Overpass"/>
                <a:ea typeface="Overpass"/>
              </a:rPr>
              <a:t>Simple</a:t>
            </a:r>
            <a:endParaRPr b="0" lang="en-US" sz="1600" spc="-1" strike="noStrike">
              <a:latin typeface="Arial"/>
            </a:endParaRPr>
          </a:p>
        </p:txBody>
      </p:sp>
      <p:sp>
        <p:nvSpPr>
          <p:cNvPr id="337" name="CustomShape 3"/>
          <p:cNvSpPr/>
          <p:nvPr/>
        </p:nvSpPr>
        <p:spPr>
          <a:xfrm>
            <a:off x="3292200" y="2087280"/>
            <a:ext cx="2196000" cy="4824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1600" spc="-1" strike="noStrike">
                <a:solidFill>
                  <a:srgbClr val="666666"/>
                </a:solidFill>
                <a:latin typeface="Overpass"/>
                <a:ea typeface="Overpass"/>
              </a:rPr>
              <a:t>Powerful</a:t>
            </a:r>
            <a:endParaRPr b="0" lang="en-US" sz="1600" spc="-1" strike="noStrike">
              <a:latin typeface="Arial"/>
            </a:endParaRPr>
          </a:p>
        </p:txBody>
      </p:sp>
      <p:sp>
        <p:nvSpPr>
          <p:cNvPr id="338" name="CustomShape 4"/>
          <p:cNvSpPr/>
          <p:nvPr/>
        </p:nvSpPr>
        <p:spPr>
          <a:xfrm>
            <a:off x="6322320" y="2087280"/>
            <a:ext cx="2196000" cy="4824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1600" spc="-1" strike="noStrike">
                <a:solidFill>
                  <a:srgbClr val="666666"/>
                </a:solidFill>
                <a:latin typeface="Overpass"/>
                <a:ea typeface="Overpass"/>
              </a:rPr>
              <a:t>Agentless</a:t>
            </a:r>
            <a:endParaRPr b="0" lang="en-US" sz="1600" spc="-1" strike="noStrike">
              <a:latin typeface="Arial"/>
            </a:endParaRPr>
          </a:p>
        </p:txBody>
      </p:sp>
      <p:sp>
        <p:nvSpPr>
          <p:cNvPr id="339" name="CustomShape 5"/>
          <p:cNvSpPr/>
          <p:nvPr/>
        </p:nvSpPr>
        <p:spPr>
          <a:xfrm>
            <a:off x="3443040" y="2776680"/>
            <a:ext cx="2196000" cy="171756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100" spc="-1" strike="noStrike">
                <a:solidFill>
                  <a:srgbClr val="666666"/>
                </a:solidFill>
                <a:latin typeface="Overpass"/>
                <a:ea typeface="Overpass"/>
              </a:rPr>
              <a:t>App deployment</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Configuration management</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Workflow orchestration</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Network automation</a:t>
            </a:r>
            <a:endParaRPr b="0" lang="en-US" sz="1100" spc="-1" strike="noStrike">
              <a:latin typeface="Arial"/>
            </a:endParaRPr>
          </a:p>
          <a:p>
            <a:pPr>
              <a:lnSpc>
                <a:spcPct val="100000"/>
              </a:lnSpc>
              <a:spcBef>
                <a:spcPts val="1199"/>
              </a:spcBef>
            </a:pPr>
            <a:r>
              <a:rPr b="1" lang="en-US" sz="1100" spc="-1" strike="noStrike">
                <a:solidFill>
                  <a:srgbClr val="666666"/>
                </a:solidFill>
                <a:latin typeface="Overpass"/>
                <a:ea typeface="Overpass"/>
              </a:rPr>
              <a:t>Orchestrate the app lifecycle</a:t>
            </a:r>
            <a:endParaRPr b="0" lang="en-US" sz="1100" spc="-1" strike="noStrike">
              <a:latin typeface="Arial"/>
            </a:endParaRPr>
          </a:p>
        </p:txBody>
      </p:sp>
      <p:sp>
        <p:nvSpPr>
          <p:cNvPr id="340" name="CustomShape 6"/>
          <p:cNvSpPr/>
          <p:nvPr/>
        </p:nvSpPr>
        <p:spPr>
          <a:xfrm>
            <a:off x="564840" y="2775960"/>
            <a:ext cx="2140560" cy="180900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100" spc="-1" strike="noStrike">
                <a:solidFill>
                  <a:srgbClr val="666666"/>
                </a:solidFill>
                <a:latin typeface="Overpass"/>
                <a:ea typeface="Overpass"/>
              </a:rPr>
              <a:t>Human readable automation</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No special coding skills needed</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Tasks executed in order</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Usable by every team</a:t>
            </a:r>
            <a:endParaRPr b="0" lang="en-US" sz="1100" spc="-1" strike="noStrike">
              <a:latin typeface="Arial"/>
            </a:endParaRPr>
          </a:p>
          <a:p>
            <a:pPr>
              <a:lnSpc>
                <a:spcPct val="100000"/>
              </a:lnSpc>
              <a:spcBef>
                <a:spcPts val="1199"/>
              </a:spcBef>
            </a:pPr>
            <a:r>
              <a:rPr b="1" lang="en-US" sz="1100" spc="-1" strike="noStrike">
                <a:solidFill>
                  <a:srgbClr val="666666"/>
                </a:solidFill>
                <a:latin typeface="Overpass"/>
                <a:ea typeface="Overpass"/>
              </a:rPr>
              <a:t>Get productive quickly</a:t>
            </a:r>
            <a:endParaRPr b="0" lang="en-US" sz="1100" spc="-1" strike="noStrike">
              <a:latin typeface="Arial"/>
            </a:endParaRPr>
          </a:p>
        </p:txBody>
      </p:sp>
      <p:sp>
        <p:nvSpPr>
          <p:cNvPr id="341" name="CustomShape 7"/>
          <p:cNvSpPr/>
          <p:nvPr/>
        </p:nvSpPr>
        <p:spPr>
          <a:xfrm>
            <a:off x="6464520" y="2776680"/>
            <a:ext cx="2140560" cy="180756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100" spc="-1" strike="noStrike">
                <a:solidFill>
                  <a:srgbClr val="666666"/>
                </a:solidFill>
                <a:latin typeface="Overpass"/>
                <a:ea typeface="Overpass"/>
              </a:rPr>
              <a:t>Agentless architecture</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Uses OpenSSH &amp; WinRM</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No agents to exploit or update</a:t>
            </a:r>
            <a:endParaRPr b="0" lang="en-US" sz="1100" spc="-1" strike="noStrike">
              <a:latin typeface="Arial"/>
            </a:endParaRPr>
          </a:p>
          <a:p>
            <a:pPr>
              <a:lnSpc>
                <a:spcPct val="100000"/>
              </a:lnSpc>
              <a:spcBef>
                <a:spcPts val="1199"/>
              </a:spcBef>
            </a:pPr>
            <a:r>
              <a:rPr b="0" lang="en-US" sz="1100" spc="-1" strike="noStrike">
                <a:solidFill>
                  <a:srgbClr val="666666"/>
                </a:solidFill>
                <a:latin typeface="Overpass"/>
                <a:ea typeface="Overpass"/>
              </a:rPr>
              <a:t>Get started immediately</a:t>
            </a:r>
            <a:endParaRPr b="0" lang="en-US" sz="1100" spc="-1" strike="noStrike">
              <a:latin typeface="Arial"/>
            </a:endParaRPr>
          </a:p>
          <a:p>
            <a:pPr>
              <a:lnSpc>
                <a:spcPct val="100000"/>
              </a:lnSpc>
              <a:spcBef>
                <a:spcPts val="1199"/>
              </a:spcBef>
            </a:pPr>
            <a:r>
              <a:rPr b="1" lang="en-US" sz="1100" spc="-1" strike="noStrike">
                <a:solidFill>
                  <a:srgbClr val="666666"/>
                </a:solidFill>
                <a:latin typeface="Overpass"/>
                <a:ea typeface="Overpass"/>
              </a:rPr>
              <a:t>More efficient &amp; more secure</a:t>
            </a:r>
            <a:endParaRPr b="0" lang="en-US" sz="1100" spc="-1" strike="noStrike">
              <a:latin typeface="Arial"/>
            </a:endParaRPr>
          </a:p>
        </p:txBody>
      </p:sp>
      <p:sp>
        <p:nvSpPr>
          <p:cNvPr id="342" name="CustomShape 8"/>
          <p:cNvSpPr/>
          <p:nvPr/>
        </p:nvSpPr>
        <p:spPr>
          <a:xfrm>
            <a:off x="3029400" y="1199160"/>
            <a:ext cx="360" cy="3513960"/>
          </a:xfrm>
          <a:custGeom>
            <a:avLst/>
            <a:gdLst/>
            <a:ahLst/>
            <a:rect l="l" t="t" r="r" b="b"/>
            <a:pathLst>
              <a:path w="21600" h="21600">
                <a:moveTo>
                  <a:pt x="0" y="0"/>
                </a:moveTo>
                <a:lnTo>
                  <a:pt x="21600" y="21600"/>
                </a:lnTo>
              </a:path>
            </a:pathLst>
          </a:custGeom>
          <a:noFill/>
          <a:ln w="12600">
            <a:solidFill>
              <a:srgbClr val="000000"/>
            </a:solidFill>
            <a:round/>
          </a:ln>
        </p:spPr>
        <p:style>
          <a:lnRef idx="0"/>
          <a:fillRef idx="0"/>
          <a:effectRef idx="0"/>
          <a:fontRef idx="minor"/>
        </p:style>
      </p:sp>
      <p:sp>
        <p:nvSpPr>
          <p:cNvPr id="343" name="CustomShape 9"/>
          <p:cNvSpPr/>
          <p:nvPr/>
        </p:nvSpPr>
        <p:spPr>
          <a:xfrm>
            <a:off x="6043680" y="1191240"/>
            <a:ext cx="360" cy="3513960"/>
          </a:xfrm>
          <a:custGeom>
            <a:avLst/>
            <a:gdLst/>
            <a:ahLst/>
            <a:rect l="l" t="t" r="r" b="b"/>
            <a:pathLst>
              <a:path w="21600" h="21600">
                <a:moveTo>
                  <a:pt x="0" y="0"/>
                </a:moveTo>
                <a:lnTo>
                  <a:pt x="21600" y="21600"/>
                </a:lnTo>
              </a:path>
            </a:pathLst>
          </a:custGeom>
          <a:noFill/>
          <a:ln w="12600">
            <a:solidFill>
              <a:srgbClr val="000000"/>
            </a:solidFill>
            <a:round/>
          </a:ln>
        </p:spPr>
        <p:style>
          <a:lnRef idx="0"/>
          <a:fillRef idx="0"/>
          <a:effectRef idx="0"/>
          <a:fontRef idx="minor"/>
        </p:style>
      </p:sp>
      <p:pic>
        <p:nvPicPr>
          <p:cNvPr id="344" name="Google Shape;492;p116" descr=""/>
          <p:cNvPicPr/>
          <p:nvPr/>
        </p:nvPicPr>
        <p:blipFill>
          <a:blip r:embed="rId1"/>
          <a:stretch/>
        </p:blipFill>
        <p:spPr>
          <a:xfrm>
            <a:off x="1387440" y="1503720"/>
            <a:ext cx="349560" cy="537840"/>
          </a:xfrm>
          <a:prstGeom prst="rect">
            <a:avLst/>
          </a:prstGeom>
          <a:ln>
            <a:noFill/>
          </a:ln>
        </p:spPr>
      </p:pic>
      <p:pic>
        <p:nvPicPr>
          <p:cNvPr id="345" name="Google Shape;493;p116" descr=""/>
          <p:cNvPicPr/>
          <p:nvPr/>
        </p:nvPicPr>
        <p:blipFill>
          <a:blip r:embed="rId2"/>
          <a:stretch/>
        </p:blipFill>
        <p:spPr>
          <a:xfrm>
            <a:off x="4112280" y="1503720"/>
            <a:ext cx="555480" cy="537840"/>
          </a:xfrm>
          <a:prstGeom prst="rect">
            <a:avLst/>
          </a:prstGeom>
          <a:ln>
            <a:noFill/>
          </a:ln>
        </p:spPr>
      </p:pic>
      <p:pic>
        <p:nvPicPr>
          <p:cNvPr id="346" name="Google Shape;494;p116" descr=""/>
          <p:cNvPicPr/>
          <p:nvPr/>
        </p:nvPicPr>
        <p:blipFill>
          <a:blip r:embed="rId3"/>
          <a:stretch/>
        </p:blipFill>
        <p:spPr>
          <a:xfrm>
            <a:off x="7188120" y="1503720"/>
            <a:ext cx="412560" cy="537840"/>
          </a:xfrm>
          <a:prstGeom prst="rect">
            <a:avLst/>
          </a:prstGeom>
          <a:ln>
            <a:noFill/>
          </a:ln>
        </p:spPr>
      </p:pic>
      <p:pic>
        <p:nvPicPr>
          <p:cNvPr id="347" name="Google Shape;495;p116" descr=""/>
          <p:cNvPicPr/>
          <p:nvPr/>
        </p:nvPicPr>
        <p:blipFill>
          <a:blip r:embed="rId4"/>
          <a:srcRect l="-13188" t="-47703" r="-9484" b="-37713"/>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2" name="Google Shape;1078;p143" descr=""/>
          <p:cNvPicPr/>
          <p:nvPr/>
        </p:nvPicPr>
        <p:blipFill>
          <a:blip r:embed="rId1"/>
          <a:stretch/>
        </p:blipFill>
        <p:spPr>
          <a:xfrm>
            <a:off x="2094120" y="1188360"/>
            <a:ext cx="4955040" cy="2685960"/>
          </a:xfrm>
          <a:prstGeom prst="rect">
            <a:avLst/>
          </a:prstGeom>
          <a:ln w="38160">
            <a:solidFill>
              <a:srgbClr val="d9d9d9"/>
            </a:solidFill>
            <a:round/>
          </a:ln>
        </p:spPr>
      </p:pic>
      <p:sp>
        <p:nvSpPr>
          <p:cNvPr id="823"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INTEGRATED NOTIFICATIONS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24" name="Google Shape;1084;p144" descr=""/>
          <p:cNvPicPr/>
          <p:nvPr/>
        </p:nvPicPr>
        <p:blipFill>
          <a:blip r:embed="rId2"/>
          <a:srcRect l="0" t="142" r="0" b="5456"/>
          <a:stretch/>
        </p:blipFill>
        <p:spPr>
          <a:xfrm>
            <a:off x="5078520" y="473040"/>
            <a:ext cx="4064760" cy="2702160"/>
          </a:xfrm>
          <a:prstGeom prst="rect">
            <a:avLst/>
          </a:prstGeom>
          <a:ln>
            <a:noFill/>
          </a:ln>
        </p:spPr>
      </p:pic>
      <p:sp>
        <p:nvSpPr>
          <p:cNvPr id="825" name="CustomShape 1"/>
          <p:cNvSpPr/>
          <p:nvPr/>
        </p:nvSpPr>
        <p:spPr>
          <a:xfrm>
            <a:off x="325800" y="2177640"/>
            <a:ext cx="6309720" cy="11127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000" spc="-1" strike="noStrike">
                <a:solidFill>
                  <a:srgbClr val="ffffff"/>
                </a:solidFill>
                <a:latin typeface="Overpass"/>
                <a:ea typeface="Overpass"/>
              </a:rPr>
              <a:t>FEATURE OVERVIEW:</a:t>
            </a:r>
            <a:endParaRPr b="0" lang="en-US" sz="1000" spc="-1" strike="noStrike">
              <a:latin typeface="Arial"/>
            </a:endParaRPr>
          </a:p>
          <a:p>
            <a:pPr>
              <a:lnSpc>
                <a:spcPct val="100000"/>
              </a:lnSpc>
            </a:pPr>
            <a:r>
              <a:rPr b="1" lang="en-US" sz="3600" spc="-1" strike="noStrike">
                <a:solidFill>
                  <a:srgbClr val="ffffff"/>
                </a:solidFill>
                <a:latin typeface="Overpass"/>
                <a:ea typeface="Overpass"/>
              </a:rPr>
              <a:t>Delegation</a:t>
            </a:r>
            <a:endParaRPr b="0" lang="en-US" sz="3600" spc="-1" strike="noStrike">
              <a:latin typeface="Arial"/>
            </a:endParaRPr>
          </a:p>
        </p:txBody>
      </p:sp>
      <p:pic>
        <p:nvPicPr>
          <p:cNvPr id="826" name="Google Shape;1086;p144" descr=""/>
          <p:cNvPicPr/>
          <p:nvPr/>
        </p:nvPicPr>
        <p:blipFill>
          <a:blip r:embed="rId3"/>
          <a:stretch/>
        </p:blipFill>
        <p:spPr>
          <a:xfrm>
            <a:off x="384120" y="336240"/>
            <a:ext cx="2246760" cy="1304640"/>
          </a:xfrm>
          <a:prstGeom prst="rect">
            <a:avLst/>
          </a:prstGeom>
          <a:ln>
            <a:noFill/>
          </a:ln>
        </p:spPr>
      </p:pic>
      <p:pic>
        <p:nvPicPr>
          <p:cNvPr id="827" name="Google Shape;1087;p144" descr=""/>
          <p:cNvPicPr/>
          <p:nvPr/>
        </p:nvPicPr>
        <p:blipFill>
          <a:blip r:embed="rId4"/>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ROLE BASED ACCESS CONTROL</a:t>
            </a:r>
            <a:endParaRPr b="0" lang="en-US" sz="1600" spc="-1" strike="noStrike">
              <a:latin typeface="Arial"/>
            </a:endParaRPr>
          </a:p>
          <a:p>
            <a:pPr>
              <a:lnSpc>
                <a:spcPct val="100000"/>
              </a:lnSpc>
            </a:pPr>
            <a:endParaRPr b="0" lang="en-US" sz="1600" spc="-1" strike="noStrike">
              <a:latin typeface="Arial"/>
            </a:endParaRPr>
          </a:p>
        </p:txBody>
      </p:sp>
      <p:pic>
        <p:nvPicPr>
          <p:cNvPr id="829" name="Google Shape;1093;p145" descr=""/>
          <p:cNvPicPr/>
          <p:nvPr/>
        </p:nvPicPr>
        <p:blipFill>
          <a:blip r:embed="rId1"/>
          <a:srcRect l="8162" t="14757" r="8454" b="9535"/>
          <a:stretch/>
        </p:blipFill>
        <p:spPr>
          <a:xfrm>
            <a:off x="4779720" y="1032480"/>
            <a:ext cx="3404520" cy="3595680"/>
          </a:xfrm>
          <a:prstGeom prst="rect">
            <a:avLst/>
          </a:prstGeom>
          <a:ln w="28440">
            <a:solidFill>
              <a:srgbClr val="d9d9d9"/>
            </a:solidFill>
            <a:round/>
          </a:ln>
        </p:spPr>
      </p:pic>
      <p:pic>
        <p:nvPicPr>
          <p:cNvPr id="830" name="Google Shape;1094;p145" descr=""/>
          <p:cNvPicPr/>
          <p:nvPr/>
        </p:nvPicPr>
        <p:blipFill>
          <a:blip r:embed="rId2"/>
          <a:srcRect l="7577" t="15515" r="8018" b="8780"/>
          <a:stretch/>
        </p:blipFill>
        <p:spPr>
          <a:xfrm>
            <a:off x="452160" y="1032480"/>
            <a:ext cx="3715200" cy="3595680"/>
          </a:xfrm>
          <a:prstGeom prst="rect">
            <a:avLst/>
          </a:prstGeom>
          <a:ln w="28440">
            <a:solidFill>
              <a:srgbClr val="d9d9d9"/>
            </a:solidFill>
            <a:round/>
          </a:ln>
        </p:spPr>
      </p:pic>
      <p:sp>
        <p:nvSpPr>
          <p:cNvPr id="831" name="CustomShape 2"/>
          <p:cNvSpPr/>
          <p:nvPr/>
        </p:nvSpPr>
        <p:spPr>
          <a:xfrm>
            <a:off x="452160" y="669960"/>
            <a:ext cx="3778920" cy="361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000" spc="-1" strike="noStrike">
                <a:solidFill>
                  <a:srgbClr val="999999"/>
                </a:solidFill>
                <a:latin typeface="Overpass"/>
                <a:ea typeface="Overpass"/>
              </a:rPr>
              <a:t>USERS</a:t>
            </a:r>
            <a:endParaRPr b="0" lang="en-US" sz="1000" spc="-1" strike="noStrike">
              <a:latin typeface="Arial"/>
            </a:endParaRPr>
          </a:p>
          <a:p>
            <a:pPr algn="ctr">
              <a:lnSpc>
                <a:spcPct val="100000"/>
              </a:lnSpc>
            </a:pPr>
            <a:endParaRPr b="0" lang="en-US" sz="1000" spc="-1" strike="noStrike">
              <a:latin typeface="Arial"/>
            </a:endParaRPr>
          </a:p>
        </p:txBody>
      </p:sp>
      <p:sp>
        <p:nvSpPr>
          <p:cNvPr id="832" name="CustomShape 3"/>
          <p:cNvSpPr/>
          <p:nvPr/>
        </p:nvSpPr>
        <p:spPr>
          <a:xfrm>
            <a:off x="4779720" y="669960"/>
            <a:ext cx="3404520" cy="361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000" spc="-1" strike="noStrike">
                <a:solidFill>
                  <a:srgbClr val="999999"/>
                </a:solidFill>
                <a:latin typeface="Overpass"/>
                <a:ea typeface="Overpass"/>
              </a:rPr>
              <a:t>TEAMS</a:t>
            </a:r>
            <a:endParaRPr b="0" lang="en-US" sz="1000" spc="-1" strike="noStrike">
              <a:latin typeface="Arial"/>
            </a:endParaRPr>
          </a:p>
          <a:p>
            <a:pPr algn="ct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3" name="Google Shape;1101;p146" descr=""/>
          <p:cNvPicPr/>
          <p:nvPr/>
        </p:nvPicPr>
        <p:blipFill>
          <a:blip r:embed="rId1"/>
          <a:srcRect l="4680" t="12700" r="5621" b="8295"/>
          <a:stretch/>
        </p:blipFill>
        <p:spPr>
          <a:xfrm>
            <a:off x="1692000" y="687240"/>
            <a:ext cx="5759640" cy="3879720"/>
          </a:xfrm>
          <a:prstGeom prst="rect">
            <a:avLst/>
          </a:prstGeom>
          <a:ln w="28440">
            <a:solidFill>
              <a:srgbClr val="cccccc"/>
            </a:solidFill>
            <a:round/>
          </a:ln>
        </p:spPr>
      </p:pic>
      <p:sp>
        <p:nvSpPr>
          <p:cNvPr id="834"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ROLE BASED ACCESS CONTROL</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5" name="Google Shape;1107;p147" descr=""/>
          <p:cNvPicPr/>
          <p:nvPr/>
        </p:nvPicPr>
        <p:blipFill>
          <a:blip r:embed="rId1"/>
          <a:stretch/>
        </p:blipFill>
        <p:spPr>
          <a:xfrm>
            <a:off x="1974240" y="1185480"/>
            <a:ext cx="5195160" cy="2669040"/>
          </a:xfrm>
          <a:prstGeom prst="rect">
            <a:avLst/>
          </a:prstGeom>
          <a:ln w="38160">
            <a:solidFill>
              <a:srgbClr val="d9d9d9"/>
            </a:solidFill>
            <a:round/>
          </a:ln>
        </p:spPr>
      </p:pic>
      <p:sp>
        <p:nvSpPr>
          <p:cNvPr id="836"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SELF-SERVICE I.T.</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7" name="Google Shape;1113;p148" descr=""/>
          <p:cNvPicPr/>
          <p:nvPr/>
        </p:nvPicPr>
        <p:blipFill>
          <a:blip r:embed="rId1"/>
          <a:stretch/>
        </p:blipFill>
        <p:spPr>
          <a:xfrm>
            <a:off x="2165760" y="1082160"/>
            <a:ext cx="4811760" cy="2978280"/>
          </a:xfrm>
          <a:prstGeom prst="rect">
            <a:avLst/>
          </a:prstGeom>
          <a:ln w="38160">
            <a:solidFill>
              <a:srgbClr val="d9d9d9"/>
            </a:solidFill>
            <a:round/>
          </a:ln>
        </p:spPr>
      </p:pic>
      <p:sp>
        <p:nvSpPr>
          <p:cNvPr id="838" name="CustomShape 1"/>
          <p:cNvSpPr/>
          <p:nvPr/>
        </p:nvSpPr>
        <p:spPr>
          <a:xfrm>
            <a:off x="515880" y="286560"/>
            <a:ext cx="740340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REMOTE COMMAND EXECUTION</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39" name="Google Shape;1119;p149" descr=""/>
          <p:cNvPicPr/>
          <p:nvPr/>
        </p:nvPicPr>
        <p:blipFill>
          <a:blip r:embed="rId2"/>
          <a:srcRect l="0" t="142" r="0" b="5456"/>
          <a:stretch/>
        </p:blipFill>
        <p:spPr>
          <a:xfrm>
            <a:off x="5078520" y="473040"/>
            <a:ext cx="4064760" cy="2702160"/>
          </a:xfrm>
          <a:prstGeom prst="rect">
            <a:avLst/>
          </a:prstGeom>
          <a:ln>
            <a:noFill/>
          </a:ln>
        </p:spPr>
      </p:pic>
      <p:sp>
        <p:nvSpPr>
          <p:cNvPr id="840" name="CustomShape 1"/>
          <p:cNvSpPr/>
          <p:nvPr/>
        </p:nvSpPr>
        <p:spPr>
          <a:xfrm>
            <a:off x="325800" y="2177640"/>
            <a:ext cx="6309720" cy="11127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000" spc="-1" strike="noStrike">
                <a:solidFill>
                  <a:srgbClr val="ffffff"/>
                </a:solidFill>
                <a:latin typeface="Overpass"/>
                <a:ea typeface="Overpass"/>
              </a:rPr>
              <a:t>FEATURE OVERVIEW:</a:t>
            </a:r>
            <a:endParaRPr b="0" lang="en-US" sz="1000" spc="-1" strike="noStrike">
              <a:latin typeface="Arial"/>
            </a:endParaRPr>
          </a:p>
          <a:p>
            <a:pPr>
              <a:lnSpc>
                <a:spcPct val="100000"/>
              </a:lnSpc>
            </a:pPr>
            <a:r>
              <a:rPr b="1" lang="en-US" sz="3600" spc="-1" strike="noStrike">
                <a:solidFill>
                  <a:srgbClr val="ffffff"/>
                </a:solidFill>
                <a:latin typeface="Overpass"/>
                <a:ea typeface="Overpass"/>
              </a:rPr>
              <a:t>Scale</a:t>
            </a:r>
            <a:endParaRPr b="0" lang="en-US" sz="3600" spc="-1" strike="noStrike">
              <a:latin typeface="Arial"/>
            </a:endParaRPr>
          </a:p>
        </p:txBody>
      </p:sp>
      <p:pic>
        <p:nvPicPr>
          <p:cNvPr id="841" name="Google Shape;1121;p149" descr=""/>
          <p:cNvPicPr/>
          <p:nvPr/>
        </p:nvPicPr>
        <p:blipFill>
          <a:blip r:embed="rId3"/>
          <a:stretch/>
        </p:blipFill>
        <p:spPr>
          <a:xfrm>
            <a:off x="384120" y="336240"/>
            <a:ext cx="2246760" cy="1304640"/>
          </a:xfrm>
          <a:prstGeom prst="rect">
            <a:avLst/>
          </a:prstGeom>
          <a:ln>
            <a:noFill/>
          </a:ln>
        </p:spPr>
      </p:pic>
      <p:pic>
        <p:nvPicPr>
          <p:cNvPr id="842" name="Google Shape;1122;p149" descr=""/>
          <p:cNvPicPr/>
          <p:nvPr/>
        </p:nvPicPr>
        <p:blipFill>
          <a:blip r:embed="rId4"/>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CustomShape 1"/>
          <p:cNvSpPr/>
          <p:nvPr/>
        </p:nvSpPr>
        <p:spPr>
          <a:xfrm>
            <a:off x="515880" y="286560"/>
            <a:ext cx="681372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CREATE AUTOMATION WORKFLOWS</a:t>
            </a:r>
            <a:endParaRPr b="0" lang="en-US" sz="1600" spc="-1" strike="noStrike">
              <a:latin typeface="Arial"/>
            </a:endParaRPr>
          </a:p>
          <a:p>
            <a:pPr>
              <a:lnSpc>
                <a:spcPct val="100000"/>
              </a:lnSpc>
            </a:pPr>
            <a:endParaRPr b="0" lang="en-US" sz="1600" spc="-1" strike="noStrike">
              <a:latin typeface="Arial"/>
            </a:endParaRPr>
          </a:p>
        </p:txBody>
      </p:sp>
      <p:pic>
        <p:nvPicPr>
          <p:cNvPr id="844" name="Google Shape;1128;p150" descr=""/>
          <p:cNvPicPr/>
          <p:nvPr/>
        </p:nvPicPr>
        <p:blipFill>
          <a:blip r:embed="rId1"/>
          <a:srcRect l="0" t="0" r="0" b="22789"/>
          <a:stretch/>
        </p:blipFill>
        <p:spPr>
          <a:xfrm>
            <a:off x="1236600" y="896760"/>
            <a:ext cx="6670080" cy="3555720"/>
          </a:xfrm>
          <a:prstGeom prst="rect">
            <a:avLst/>
          </a:prstGeom>
          <a:ln w="38160">
            <a:solidFill>
              <a:srgbClr val="d9d9d9"/>
            </a:solidFill>
            <a:round/>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5" name="Google Shape;1133;p151" descr=""/>
          <p:cNvPicPr/>
          <p:nvPr/>
        </p:nvPicPr>
        <p:blipFill>
          <a:blip r:embed="rId1"/>
          <a:srcRect l="0" t="1893" r="0" b="0"/>
          <a:stretch/>
        </p:blipFill>
        <p:spPr>
          <a:xfrm>
            <a:off x="1888920" y="1048680"/>
            <a:ext cx="5365440" cy="3105360"/>
          </a:xfrm>
          <a:prstGeom prst="rect">
            <a:avLst/>
          </a:prstGeom>
          <a:ln w="38160">
            <a:solidFill>
              <a:srgbClr val="d9d9d9"/>
            </a:solidFill>
            <a:round/>
          </a:ln>
        </p:spPr>
      </p:pic>
      <p:sp>
        <p:nvSpPr>
          <p:cNvPr id="846" name="CustomShape 1"/>
          <p:cNvSpPr/>
          <p:nvPr/>
        </p:nvSpPr>
        <p:spPr>
          <a:xfrm>
            <a:off x="515880" y="286560"/>
            <a:ext cx="6813720" cy="533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666666"/>
                </a:solidFill>
                <a:latin typeface="Overpass"/>
                <a:ea typeface="Overpass"/>
              </a:rPr>
              <a:t>ANSIBLE TOWER FEATURES: </a:t>
            </a:r>
            <a:r>
              <a:rPr b="1" lang="en-US" sz="1600" spc="-1" strike="noStrike">
                <a:solidFill>
                  <a:srgbClr val="cc0000"/>
                </a:solidFill>
                <a:latin typeface="Overpass"/>
                <a:ea typeface="Overpass"/>
              </a:rPr>
              <a:t> SCALE OUT CLUSTERING</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47" name="CustomShape 1"/>
          <p:cNvSpPr/>
          <p:nvPr/>
        </p:nvSpPr>
        <p:spPr>
          <a:xfrm>
            <a:off x="555840" y="1969560"/>
            <a:ext cx="8587440" cy="12034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ffffff"/>
                </a:solidFill>
                <a:latin typeface="Overpass"/>
                <a:ea typeface="Overpass"/>
              </a:rPr>
              <a:t>USE CASE:</a:t>
            </a:r>
            <a:br/>
            <a:r>
              <a:rPr b="0" lang="en-US" sz="3000" spc="-1" strike="noStrike">
                <a:solidFill>
                  <a:srgbClr val="ffffff"/>
                </a:solidFill>
                <a:latin typeface="Overpass"/>
                <a:ea typeface="Overpass"/>
              </a:rPr>
              <a:t>LINUX AUTOMATION</a:t>
            </a:r>
            <a:endParaRPr b="0" lang="en-US" sz="3000" spc="-1" strike="noStrike">
              <a:latin typeface="Arial"/>
            </a:endParaRPr>
          </a:p>
        </p:txBody>
      </p:sp>
      <p:pic>
        <p:nvPicPr>
          <p:cNvPr id="848" name="Google Shape;1140;p152" descr=""/>
          <p:cNvPicPr/>
          <p:nvPr/>
        </p:nvPicPr>
        <p:blipFill>
          <a:blip r:embed="rId2"/>
          <a:stretch/>
        </p:blipFill>
        <p:spPr>
          <a:xfrm>
            <a:off x="555840" y="424080"/>
            <a:ext cx="2357280" cy="706680"/>
          </a:xfrm>
          <a:prstGeom prst="rect">
            <a:avLst/>
          </a:prstGeom>
          <a:ln>
            <a:noFill/>
          </a:ln>
        </p:spPr>
      </p:pic>
      <p:pic>
        <p:nvPicPr>
          <p:cNvPr id="849" name="Google Shape;1141;p152" descr=""/>
          <p:cNvPicPr/>
          <p:nvPr/>
        </p:nvPicPr>
        <p:blipFill>
          <a:blip r:embed="rId3"/>
          <a:stretch/>
        </p:blipFill>
        <p:spPr>
          <a:xfrm>
            <a:off x="8346960" y="4833000"/>
            <a:ext cx="644040" cy="2062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Google Shape;500;p117" descr=""/>
          <p:cNvPicPr/>
          <p:nvPr/>
        </p:nvPicPr>
        <p:blipFill>
          <a:blip r:embed="rId1"/>
          <a:srcRect l="-13188" t="-47703" r="-9484" b="-37713"/>
          <a:stretch/>
        </p:blipFill>
        <p:spPr>
          <a:xfrm>
            <a:off x="7925400" y="4642560"/>
            <a:ext cx="989280" cy="353160"/>
          </a:xfrm>
          <a:prstGeom prst="rect">
            <a:avLst/>
          </a:prstGeom>
          <a:ln>
            <a:noFill/>
          </a:ln>
        </p:spPr>
      </p:pic>
      <p:sp>
        <p:nvSpPr>
          <p:cNvPr id="349" name="CustomShape 1"/>
          <p:cNvSpPr/>
          <p:nvPr/>
        </p:nvSpPr>
        <p:spPr>
          <a:xfrm>
            <a:off x="826560" y="0"/>
            <a:ext cx="7490160" cy="1062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2800" spc="-1" strike="noStrike">
                <a:solidFill>
                  <a:srgbClr val="000000"/>
                </a:solidFill>
                <a:latin typeface="Overpass"/>
                <a:ea typeface="Overpass"/>
              </a:rPr>
              <a:t>Ansible is Agentless</a:t>
            </a:r>
            <a:endParaRPr b="0" lang="en-US" sz="2800" spc="-1" strike="noStrike">
              <a:latin typeface="Arial"/>
            </a:endParaRPr>
          </a:p>
        </p:txBody>
      </p:sp>
      <p:sp>
        <p:nvSpPr>
          <p:cNvPr id="350" name="CustomShape 2"/>
          <p:cNvSpPr/>
          <p:nvPr/>
        </p:nvSpPr>
        <p:spPr>
          <a:xfrm>
            <a:off x="907920" y="272412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WinRM</a:t>
            </a:r>
            <a:endParaRPr b="0" lang="en-US" sz="1400" spc="-1" strike="noStrike">
              <a:latin typeface="Arial"/>
            </a:endParaRPr>
          </a:p>
        </p:txBody>
      </p:sp>
      <p:sp>
        <p:nvSpPr>
          <p:cNvPr id="351" name="CustomShape 3"/>
          <p:cNvSpPr/>
          <p:nvPr/>
        </p:nvSpPr>
        <p:spPr>
          <a:xfrm>
            <a:off x="907920" y="2995920"/>
            <a:ext cx="2207880" cy="157500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Basic</a:t>
            </a:r>
            <a:endParaRPr b="0" lang="en-US" sz="1400" spc="-1" strike="noStrike">
              <a:latin typeface="Arial"/>
            </a:endParaRPr>
          </a:p>
          <a:p>
            <a:pPr>
              <a:lnSpc>
                <a:spcPct val="100000"/>
              </a:lnSpc>
            </a:pPr>
            <a:r>
              <a:rPr b="0" lang="en-US" sz="1400" spc="-1" strike="noStrike">
                <a:solidFill>
                  <a:srgbClr val="000000"/>
                </a:solidFill>
                <a:latin typeface="Arial"/>
                <a:ea typeface="Arial"/>
              </a:rPr>
              <a:t>- CredSSP</a:t>
            </a:r>
            <a:endParaRPr b="0" lang="en-US" sz="1400" spc="-1" strike="noStrike">
              <a:latin typeface="Arial"/>
            </a:endParaRPr>
          </a:p>
          <a:p>
            <a:pPr>
              <a:lnSpc>
                <a:spcPct val="100000"/>
              </a:lnSpc>
            </a:pPr>
            <a:r>
              <a:rPr b="0" lang="en-US" sz="1400" spc="-1" strike="noStrike">
                <a:solidFill>
                  <a:srgbClr val="000000"/>
                </a:solidFill>
                <a:latin typeface="Arial"/>
                <a:ea typeface="Arial"/>
              </a:rPr>
              <a:t>- Kerberos</a:t>
            </a:r>
            <a:endParaRPr b="0" lang="en-US" sz="1400" spc="-1" strike="noStrike">
              <a:latin typeface="Arial"/>
            </a:endParaRPr>
          </a:p>
          <a:p>
            <a:pPr>
              <a:lnSpc>
                <a:spcPct val="100000"/>
              </a:lnSpc>
            </a:pPr>
            <a:r>
              <a:rPr b="0" lang="en-US" sz="1400" spc="-1" strike="noStrike">
                <a:solidFill>
                  <a:srgbClr val="000000"/>
                </a:solidFill>
                <a:latin typeface="Arial"/>
                <a:ea typeface="Arial"/>
              </a:rPr>
              <a:t>- NTLM</a:t>
            </a:r>
            <a:endParaRPr b="0" lang="en-US" sz="1400" spc="-1" strike="noStrike">
              <a:latin typeface="Arial"/>
            </a:endParaRPr>
          </a:p>
          <a:p>
            <a:pPr>
              <a:lnSpc>
                <a:spcPct val="100000"/>
              </a:lnSpc>
            </a:pPr>
            <a:r>
              <a:rPr b="0" lang="en-US" sz="1400" spc="-1" strike="noStrike">
                <a:solidFill>
                  <a:srgbClr val="000000"/>
                </a:solidFill>
                <a:latin typeface="Arial"/>
                <a:ea typeface="Arial"/>
              </a:rPr>
              <a:t>- Certificate</a:t>
            </a:r>
            <a:endParaRPr b="0" lang="en-US" sz="1400" spc="-1" strike="noStrike">
              <a:latin typeface="Arial"/>
            </a:endParaRPr>
          </a:p>
        </p:txBody>
      </p:sp>
      <p:sp>
        <p:nvSpPr>
          <p:cNvPr id="352" name="CustomShape 4"/>
          <p:cNvSpPr/>
          <p:nvPr/>
        </p:nvSpPr>
        <p:spPr>
          <a:xfrm>
            <a:off x="3508200" y="170568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Privilege Escalation </a:t>
            </a:r>
            <a:endParaRPr b="0" lang="en-US" sz="1400" spc="-1" strike="noStrike">
              <a:latin typeface="Arial"/>
            </a:endParaRPr>
          </a:p>
        </p:txBody>
      </p:sp>
      <p:sp>
        <p:nvSpPr>
          <p:cNvPr id="353" name="CustomShape 5"/>
          <p:cNvSpPr/>
          <p:nvPr/>
        </p:nvSpPr>
        <p:spPr>
          <a:xfrm>
            <a:off x="3508200" y="2034360"/>
            <a:ext cx="2207880" cy="2424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404040"/>
                </a:solidFill>
                <a:latin typeface="Arial"/>
                <a:ea typeface="Arial"/>
              </a:rPr>
              <a:t>- sudo</a:t>
            </a:r>
            <a:endParaRPr b="0" lang="en-US" sz="1400" spc="-1" strike="noStrike">
              <a:latin typeface="Arial"/>
            </a:endParaRPr>
          </a:p>
          <a:p>
            <a:pPr>
              <a:lnSpc>
                <a:spcPct val="100000"/>
              </a:lnSpc>
            </a:pPr>
            <a:r>
              <a:rPr b="0" lang="en-US" sz="1400" spc="-1" strike="noStrike">
                <a:solidFill>
                  <a:srgbClr val="404040"/>
                </a:solidFill>
                <a:latin typeface="Arial"/>
                <a:ea typeface="Arial"/>
              </a:rPr>
              <a:t>- su</a:t>
            </a:r>
            <a:endParaRPr b="0" lang="en-US" sz="1400" spc="-1" strike="noStrike">
              <a:latin typeface="Arial"/>
            </a:endParaRPr>
          </a:p>
          <a:p>
            <a:pPr>
              <a:lnSpc>
                <a:spcPct val="100000"/>
              </a:lnSpc>
            </a:pPr>
            <a:r>
              <a:rPr b="0" lang="en-US" sz="1400" spc="-1" strike="noStrike">
                <a:solidFill>
                  <a:srgbClr val="404040"/>
                </a:solidFill>
                <a:latin typeface="Arial"/>
                <a:ea typeface="Arial"/>
              </a:rPr>
              <a:t>- pbrun </a:t>
            </a:r>
            <a:endParaRPr b="0" lang="en-US" sz="1400" spc="-1" strike="noStrike">
              <a:latin typeface="Arial"/>
            </a:endParaRPr>
          </a:p>
          <a:p>
            <a:pPr>
              <a:lnSpc>
                <a:spcPct val="100000"/>
              </a:lnSpc>
            </a:pPr>
            <a:r>
              <a:rPr b="0" lang="en-US" sz="1400" spc="-1" strike="noStrike">
                <a:solidFill>
                  <a:srgbClr val="404040"/>
                </a:solidFill>
                <a:latin typeface="Arial"/>
                <a:ea typeface="Arial"/>
              </a:rPr>
              <a:t>- pfexec </a:t>
            </a:r>
            <a:endParaRPr b="0" lang="en-US" sz="1400" spc="-1" strike="noStrike">
              <a:latin typeface="Arial"/>
            </a:endParaRPr>
          </a:p>
          <a:p>
            <a:pPr>
              <a:lnSpc>
                <a:spcPct val="100000"/>
              </a:lnSpc>
            </a:pPr>
            <a:r>
              <a:rPr b="0" lang="en-US" sz="1400" spc="-1" strike="noStrike">
                <a:solidFill>
                  <a:srgbClr val="404040"/>
                </a:solidFill>
                <a:latin typeface="Arial"/>
                <a:ea typeface="Arial"/>
              </a:rPr>
              <a:t>- doas </a:t>
            </a:r>
            <a:endParaRPr b="0" lang="en-US" sz="1400" spc="-1" strike="noStrike">
              <a:latin typeface="Arial"/>
            </a:endParaRPr>
          </a:p>
          <a:p>
            <a:pPr>
              <a:lnSpc>
                <a:spcPct val="100000"/>
              </a:lnSpc>
            </a:pPr>
            <a:r>
              <a:rPr b="0" lang="en-US" sz="1400" spc="-1" strike="noStrike">
                <a:solidFill>
                  <a:srgbClr val="404040"/>
                </a:solidFill>
                <a:latin typeface="Arial"/>
                <a:ea typeface="Arial"/>
              </a:rPr>
              <a:t>- dzdo </a:t>
            </a:r>
            <a:endParaRPr b="0" lang="en-US" sz="1400" spc="-1" strike="noStrike">
              <a:latin typeface="Arial"/>
            </a:endParaRPr>
          </a:p>
          <a:p>
            <a:pPr>
              <a:lnSpc>
                <a:spcPct val="100000"/>
              </a:lnSpc>
            </a:pPr>
            <a:r>
              <a:rPr b="0" lang="en-US" sz="1400" spc="-1" strike="noStrike">
                <a:solidFill>
                  <a:srgbClr val="404040"/>
                </a:solidFill>
                <a:latin typeface="Arial"/>
                <a:ea typeface="Arial"/>
              </a:rPr>
              <a:t>- ksu </a:t>
            </a:r>
            <a:endParaRPr b="0" lang="en-US" sz="1400" spc="-1" strike="noStrike">
              <a:latin typeface="Arial"/>
            </a:endParaRPr>
          </a:p>
          <a:p>
            <a:pPr>
              <a:lnSpc>
                <a:spcPct val="100000"/>
              </a:lnSpc>
            </a:pPr>
            <a:r>
              <a:rPr b="0" lang="en-US" sz="1400" spc="-1" strike="noStrike">
                <a:solidFill>
                  <a:srgbClr val="404040"/>
                </a:solidFill>
                <a:latin typeface="Arial"/>
                <a:ea typeface="Arial"/>
              </a:rPr>
              <a:t>- runas (Windows Only)</a:t>
            </a:r>
            <a:endParaRPr b="0" lang="en-US" sz="1400" spc="-1" strike="noStrike">
              <a:latin typeface="Arial"/>
            </a:endParaRPr>
          </a:p>
        </p:txBody>
      </p:sp>
      <p:sp>
        <p:nvSpPr>
          <p:cNvPr id="354" name="CustomShape 6"/>
          <p:cNvSpPr/>
          <p:nvPr/>
        </p:nvSpPr>
        <p:spPr>
          <a:xfrm>
            <a:off x="826560" y="929880"/>
            <a:ext cx="7490160" cy="32796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SSH, WinRM, API</a:t>
            </a:r>
            <a:endParaRPr b="0" lang="en-US" sz="1400" spc="-1" strike="noStrike">
              <a:latin typeface="Arial"/>
            </a:endParaRPr>
          </a:p>
        </p:txBody>
      </p:sp>
      <p:sp>
        <p:nvSpPr>
          <p:cNvPr id="355" name="CustomShape 7"/>
          <p:cNvSpPr/>
          <p:nvPr/>
        </p:nvSpPr>
        <p:spPr>
          <a:xfrm>
            <a:off x="907920" y="1498680"/>
            <a:ext cx="225396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SSH</a:t>
            </a:r>
            <a:endParaRPr b="0" lang="en-US" sz="1400" spc="-1" strike="noStrike">
              <a:latin typeface="Arial"/>
            </a:endParaRPr>
          </a:p>
        </p:txBody>
      </p:sp>
      <p:sp>
        <p:nvSpPr>
          <p:cNvPr id="356" name="CustomShape 8"/>
          <p:cNvSpPr/>
          <p:nvPr/>
        </p:nvSpPr>
        <p:spPr>
          <a:xfrm>
            <a:off x="907920" y="1827360"/>
            <a:ext cx="2253960" cy="7437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Password Authentication</a:t>
            </a:r>
            <a:endParaRPr b="0" lang="en-US" sz="1400" spc="-1" strike="noStrike">
              <a:latin typeface="Arial"/>
            </a:endParaRPr>
          </a:p>
          <a:p>
            <a:pPr>
              <a:lnSpc>
                <a:spcPct val="100000"/>
              </a:lnSpc>
            </a:pPr>
            <a:r>
              <a:rPr b="0" lang="en-US" sz="1400" spc="-1" strike="noStrike">
                <a:solidFill>
                  <a:srgbClr val="000000"/>
                </a:solidFill>
                <a:latin typeface="Arial"/>
                <a:ea typeface="Arial"/>
              </a:rPr>
              <a:t>- SSH Public/Private Key</a:t>
            </a:r>
            <a:endParaRPr b="0" lang="en-US" sz="1400" spc="-1" strike="noStrike">
              <a:latin typeface="Arial"/>
            </a:endParaRPr>
          </a:p>
        </p:txBody>
      </p:sp>
      <p:sp>
        <p:nvSpPr>
          <p:cNvPr id="357" name="CustomShape 9"/>
          <p:cNvSpPr/>
          <p:nvPr/>
        </p:nvSpPr>
        <p:spPr>
          <a:xfrm>
            <a:off x="6108840" y="92988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Secret Lookup</a:t>
            </a:r>
            <a:endParaRPr b="0" lang="en-US" sz="1400" spc="-1" strike="noStrike">
              <a:latin typeface="Arial"/>
            </a:endParaRPr>
          </a:p>
        </p:txBody>
      </p:sp>
      <p:sp>
        <p:nvSpPr>
          <p:cNvPr id="358" name="CustomShape 10"/>
          <p:cNvSpPr/>
          <p:nvPr/>
        </p:nvSpPr>
        <p:spPr>
          <a:xfrm>
            <a:off x="6108840" y="1258560"/>
            <a:ext cx="2207880" cy="20307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404040"/>
                </a:solidFill>
                <a:latin typeface="Arial"/>
                <a:ea typeface="Arial"/>
              </a:rPr>
              <a:t>- CyberArk</a:t>
            </a:r>
            <a:endParaRPr b="0" lang="en-US" sz="1400" spc="-1" strike="noStrike">
              <a:latin typeface="Arial"/>
            </a:endParaRPr>
          </a:p>
          <a:p>
            <a:pPr>
              <a:lnSpc>
                <a:spcPct val="100000"/>
              </a:lnSpc>
            </a:pPr>
            <a:r>
              <a:rPr b="0" lang="en-US" sz="1400" spc="-1" strike="noStrike">
                <a:solidFill>
                  <a:srgbClr val="404040"/>
                </a:solidFill>
                <a:latin typeface="Arial"/>
                <a:ea typeface="Arial"/>
              </a:rPr>
              <a:t>- Conjur</a:t>
            </a:r>
            <a:endParaRPr b="0" lang="en-US" sz="1400" spc="-1" strike="noStrike">
              <a:latin typeface="Arial"/>
            </a:endParaRPr>
          </a:p>
          <a:p>
            <a:pPr>
              <a:lnSpc>
                <a:spcPct val="100000"/>
              </a:lnSpc>
            </a:pPr>
            <a:r>
              <a:rPr b="0" lang="en-US" sz="1400" spc="-1" strike="noStrike">
                <a:solidFill>
                  <a:srgbClr val="404040"/>
                </a:solidFill>
                <a:latin typeface="Arial"/>
                <a:ea typeface="Arial"/>
              </a:rPr>
              <a:t>- HashiVault</a:t>
            </a:r>
            <a:endParaRPr b="0" lang="en-US" sz="1400" spc="-1" strike="noStrike">
              <a:latin typeface="Arial"/>
            </a:endParaRPr>
          </a:p>
          <a:p>
            <a:pPr>
              <a:lnSpc>
                <a:spcPct val="100000"/>
              </a:lnSpc>
            </a:pPr>
            <a:r>
              <a:rPr b="0" lang="en-US" sz="1400" spc="-1" strike="noStrike">
                <a:solidFill>
                  <a:srgbClr val="404040"/>
                </a:solidFill>
                <a:latin typeface="Arial"/>
                <a:ea typeface="Arial"/>
              </a:rPr>
              <a:t>- keyring </a:t>
            </a:r>
            <a:endParaRPr b="0" lang="en-US" sz="1400" spc="-1" strike="noStrike">
              <a:latin typeface="Arial"/>
            </a:endParaRPr>
          </a:p>
          <a:p>
            <a:pPr>
              <a:lnSpc>
                <a:spcPct val="100000"/>
              </a:lnSpc>
            </a:pPr>
            <a:r>
              <a:rPr b="0" lang="en-US" sz="1400" spc="-1" strike="noStrike">
                <a:solidFill>
                  <a:srgbClr val="404040"/>
                </a:solidFill>
                <a:latin typeface="Arial"/>
                <a:ea typeface="Arial"/>
              </a:rPr>
              <a:t>- LastPass </a:t>
            </a:r>
            <a:endParaRPr b="0" lang="en-US" sz="1400" spc="-1" strike="noStrike">
              <a:latin typeface="Arial"/>
            </a:endParaRPr>
          </a:p>
          <a:p>
            <a:pPr>
              <a:lnSpc>
                <a:spcPct val="100000"/>
              </a:lnSpc>
            </a:pPr>
            <a:r>
              <a:rPr b="0" lang="en-US" sz="1400" spc="-1" strike="noStrike">
                <a:solidFill>
                  <a:srgbClr val="404040"/>
                </a:solidFill>
                <a:latin typeface="Arial"/>
                <a:ea typeface="Arial"/>
              </a:rPr>
              <a:t>- Ansible Vault</a:t>
            </a:r>
            <a:endParaRPr b="0" lang="en-US" sz="1400" spc="-1" strike="noStrike">
              <a:latin typeface="Arial"/>
            </a:endParaRPr>
          </a:p>
          <a:p>
            <a:pPr>
              <a:lnSpc>
                <a:spcPct val="100000"/>
              </a:lnSpc>
            </a:pPr>
            <a:r>
              <a:rPr b="0" lang="en-US" sz="1400" spc="-1" strike="noStrike">
                <a:solidFill>
                  <a:srgbClr val="404040"/>
                </a:solidFill>
                <a:latin typeface="Arial"/>
                <a:ea typeface="Arial"/>
              </a:rPr>
              <a:t>+ more </a:t>
            </a:r>
            <a:endParaRPr b="0" lang="en-US" sz="1400" spc="-1" strike="noStrike">
              <a:latin typeface="Arial"/>
            </a:endParaRPr>
          </a:p>
          <a:p>
            <a:pPr>
              <a:lnSpc>
                <a:spcPct val="100000"/>
              </a:lnSpc>
            </a:pPr>
            <a:endParaRPr b="0" lang="en-US" sz="1400" spc="-1" strike="noStrike">
              <a:latin typeface="Arial"/>
            </a:endParaRPr>
          </a:p>
        </p:txBody>
      </p:sp>
      <p:sp>
        <p:nvSpPr>
          <p:cNvPr id="359" name="CustomShape 11"/>
          <p:cNvSpPr/>
          <p:nvPr/>
        </p:nvSpPr>
        <p:spPr>
          <a:xfrm>
            <a:off x="6108840" y="3552480"/>
            <a:ext cx="2207880" cy="3279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Ports</a:t>
            </a:r>
            <a:endParaRPr b="0" lang="en-US" sz="1400" spc="-1" strike="noStrike">
              <a:latin typeface="Arial"/>
            </a:endParaRPr>
          </a:p>
        </p:txBody>
      </p:sp>
      <p:sp>
        <p:nvSpPr>
          <p:cNvPr id="360" name="CustomShape 12"/>
          <p:cNvSpPr/>
          <p:nvPr/>
        </p:nvSpPr>
        <p:spPr>
          <a:xfrm>
            <a:off x="6108840" y="3881160"/>
            <a:ext cx="2207880" cy="743760"/>
          </a:xfrm>
          <a:prstGeom prst="rect">
            <a:avLst/>
          </a:prstGeom>
          <a:solidFill>
            <a:srgbClr val="d9d9d9"/>
          </a:solidFill>
          <a:ln>
            <a:noFill/>
          </a:ln>
        </p:spPr>
        <p:style>
          <a:lnRef idx="0"/>
          <a:fillRef idx="0"/>
          <a:effectRef idx="0"/>
          <a:fontRef idx="minor"/>
        </p:style>
        <p:txBody>
          <a:bodyPr lIns="90000" rIns="90000" tIns="91440" bIns="91440" anchor="ctr">
            <a:noAutofit/>
          </a:bodyPr>
          <a:p>
            <a:pPr>
              <a:lnSpc>
                <a:spcPct val="100000"/>
              </a:lnSpc>
            </a:pPr>
            <a:r>
              <a:rPr b="0" lang="en-US" sz="1400" spc="-1" strike="noStrike">
                <a:solidFill>
                  <a:srgbClr val="000000"/>
                </a:solidFill>
                <a:latin typeface="Arial"/>
                <a:ea typeface="Arial"/>
              </a:rPr>
              <a:t>- 22 (SSH)</a:t>
            </a:r>
            <a:endParaRPr b="0" lang="en-US" sz="1400" spc="-1" strike="noStrike">
              <a:latin typeface="Arial"/>
            </a:endParaRPr>
          </a:p>
          <a:p>
            <a:pPr>
              <a:lnSpc>
                <a:spcPct val="100000"/>
              </a:lnSpc>
            </a:pPr>
            <a:r>
              <a:rPr b="0" lang="en-US" sz="1400" spc="-1" strike="noStrike">
                <a:solidFill>
                  <a:srgbClr val="000000"/>
                </a:solidFill>
                <a:latin typeface="Arial"/>
                <a:ea typeface="Arial"/>
              </a:rPr>
              <a:t>- 5986 (Secure WinRM)</a:t>
            </a:r>
            <a:endParaRPr b="0" lang="en-US" sz="1400" spc="-1" strike="noStrike">
              <a:latin typeface="Arial"/>
            </a:endParaRPr>
          </a:p>
        </p:txBody>
      </p:sp>
      <p:pic>
        <p:nvPicPr>
          <p:cNvPr id="361" name="Google Shape;513;p117" descr=""/>
          <p:cNvPicPr/>
          <p:nvPr/>
        </p:nvPicPr>
        <p:blipFill>
          <a:blip r:embed="rId2"/>
          <a:stretch/>
        </p:blipFill>
        <p:spPr>
          <a:xfrm>
            <a:off x="4974480" y="290880"/>
            <a:ext cx="741600" cy="9669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0" y="786960"/>
            <a:ext cx="914328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3000" spc="-1" strike="noStrike">
                <a:solidFill>
                  <a:srgbClr val="434343"/>
                </a:solidFill>
                <a:latin typeface="Overpass"/>
                <a:ea typeface="Overpass"/>
              </a:rPr>
              <a:t>LINUX AUTOMATION</a:t>
            </a:r>
            <a:endParaRPr b="0" lang="en-US" sz="3000" spc="-1" strike="noStrike">
              <a:latin typeface="Arial"/>
            </a:endParaRPr>
          </a:p>
        </p:txBody>
      </p:sp>
      <p:sp>
        <p:nvSpPr>
          <p:cNvPr id="851" name="CustomShape 2"/>
          <p:cNvSpPr/>
          <p:nvPr/>
        </p:nvSpPr>
        <p:spPr>
          <a:xfrm>
            <a:off x="0" y="3783600"/>
            <a:ext cx="9143280" cy="713520"/>
          </a:xfrm>
          <a:prstGeom prst="rect">
            <a:avLst/>
          </a:prstGeom>
          <a:noFill/>
          <a:ln>
            <a:noFill/>
          </a:ln>
        </p:spPr>
        <p:style>
          <a:lnRef idx="0"/>
          <a:fillRef idx="0"/>
          <a:effectRef idx="0"/>
          <a:fontRef idx="minor"/>
        </p:style>
        <p:txBody>
          <a:bodyPr lIns="90000" rIns="90000" tIns="45000" bIns="45000">
            <a:noAutofit/>
          </a:bodyPr>
          <a:p>
            <a:pPr algn="ctr">
              <a:lnSpc>
                <a:spcPct val="200000"/>
              </a:lnSpc>
            </a:pPr>
            <a:r>
              <a:rPr b="0" lang="en-US" sz="1800" spc="-1" strike="noStrike" u="sng">
                <a:solidFill>
                  <a:srgbClr val="1155cc"/>
                </a:solidFill>
                <a:uFillTx/>
                <a:latin typeface="Overpass"/>
                <a:ea typeface="Overpass"/>
                <a:hlinkClick r:id="rId1"/>
              </a:rPr>
              <a:t>ansible.com/get-started</a:t>
            </a:r>
            <a:endParaRPr b="0" lang="en-US" sz="1800" spc="-1" strike="noStrike">
              <a:latin typeface="Arial"/>
            </a:endParaRPr>
          </a:p>
        </p:txBody>
      </p:sp>
      <p:sp>
        <p:nvSpPr>
          <p:cNvPr id="852" name="CustomShape 3"/>
          <p:cNvSpPr/>
          <p:nvPr/>
        </p:nvSpPr>
        <p:spPr>
          <a:xfrm>
            <a:off x="4725360" y="1706040"/>
            <a:ext cx="2923920" cy="15267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1400" spc="-1" strike="noStrike">
                <a:solidFill>
                  <a:srgbClr val="cc0000"/>
                </a:solidFill>
                <a:latin typeface="Overpass"/>
                <a:ea typeface="Overpass"/>
              </a:rPr>
              <a:t>AUTOMATE EVERYTHING LINUX</a:t>
            </a:r>
            <a:br/>
            <a:r>
              <a:rPr b="1" lang="en-US" sz="1200" spc="-1" strike="noStrike">
                <a:solidFill>
                  <a:srgbClr val="434343"/>
                </a:solidFill>
                <a:latin typeface="Overpass"/>
                <a:ea typeface="Overpass"/>
              </a:rPr>
              <a:t>Red Hat Enterprise Linux, BSD, </a:t>
            </a:r>
            <a:br/>
            <a:r>
              <a:rPr b="1" lang="en-US" sz="1200" spc="-1" strike="noStrike">
                <a:solidFill>
                  <a:srgbClr val="434343"/>
                </a:solidFill>
                <a:latin typeface="Overpass"/>
                <a:ea typeface="Overpass"/>
              </a:rPr>
              <a:t>Debian, Ubuntu and many more!</a:t>
            </a:r>
            <a:br/>
            <a:br/>
            <a:endParaRPr b="0" lang="en-US" sz="1200" spc="-1" strike="noStrike">
              <a:latin typeface="Arial"/>
            </a:endParaRPr>
          </a:p>
          <a:p>
            <a:pPr algn="ctr">
              <a:lnSpc>
                <a:spcPct val="100000"/>
              </a:lnSpc>
            </a:pPr>
            <a:r>
              <a:rPr b="1" lang="en-US" sz="1000" spc="-1" strike="noStrike">
                <a:solidFill>
                  <a:srgbClr val="666666"/>
                </a:solidFill>
                <a:latin typeface="Overpass"/>
                <a:ea typeface="Overpass"/>
              </a:rPr>
              <a:t>ONLY REQUIREMENTS:</a:t>
            </a:r>
            <a:endParaRPr b="0" lang="en-US" sz="1000" spc="-1" strike="noStrike">
              <a:latin typeface="Arial"/>
            </a:endParaRPr>
          </a:p>
          <a:p>
            <a:pPr algn="ctr">
              <a:lnSpc>
                <a:spcPct val="100000"/>
              </a:lnSpc>
            </a:pPr>
            <a:r>
              <a:rPr b="1" lang="en-US" sz="1000" spc="-1" strike="noStrike">
                <a:solidFill>
                  <a:srgbClr val="666666"/>
                </a:solidFill>
                <a:latin typeface="Overpass"/>
                <a:ea typeface="Overpass"/>
              </a:rPr>
              <a:t>Python 2 (2.6 or later) </a:t>
            </a:r>
            <a:br/>
            <a:r>
              <a:rPr b="1" i="1" lang="en-US" sz="1000" spc="-1" strike="noStrike">
                <a:solidFill>
                  <a:srgbClr val="666666"/>
                </a:solidFill>
                <a:latin typeface="Overpass"/>
                <a:ea typeface="Overpass"/>
              </a:rPr>
              <a:t>or </a:t>
            </a:r>
            <a:r>
              <a:rPr b="1" lang="en-US" sz="1000" spc="-1" strike="noStrike">
                <a:solidFill>
                  <a:srgbClr val="666666"/>
                </a:solidFill>
                <a:latin typeface="Overpass"/>
                <a:ea typeface="Overpass"/>
              </a:rPr>
              <a:t>Python 3 (3.5 or later)</a:t>
            </a:r>
            <a:endParaRPr b="0" lang="en-US" sz="1000" spc="-1" strike="noStrike">
              <a:latin typeface="Arial"/>
            </a:endParaRPr>
          </a:p>
        </p:txBody>
      </p:sp>
      <p:sp>
        <p:nvSpPr>
          <p:cNvPr id="853" name="CustomShape 4"/>
          <p:cNvSpPr/>
          <p:nvPr/>
        </p:nvSpPr>
        <p:spPr>
          <a:xfrm>
            <a:off x="2158200" y="1706040"/>
            <a:ext cx="2076480" cy="19004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150+</a:t>
            </a:r>
            <a:r>
              <a:rPr b="1" lang="en-US" sz="4800" spc="-1" strike="noStrike">
                <a:solidFill>
                  <a:srgbClr val="ffffff"/>
                </a:solidFill>
                <a:latin typeface="Overpass"/>
                <a:ea typeface="Overpass"/>
              </a:rPr>
              <a:t>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Linux Modules</a:t>
            </a:r>
            <a:endParaRPr b="0" lang="en-US" sz="2000" spc="-1" strike="noStrike">
              <a:latin typeface="Arial"/>
            </a:endParaRPr>
          </a:p>
        </p:txBody>
      </p:sp>
      <p:sp>
        <p:nvSpPr>
          <p:cNvPr id="854" name="CustomShape 5"/>
          <p:cNvSpPr/>
          <p:nvPr/>
        </p:nvSpPr>
        <p:spPr>
          <a:xfrm>
            <a:off x="4441320" y="1758240"/>
            <a:ext cx="360" cy="15267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CustomShape 1"/>
          <p:cNvSpPr/>
          <p:nvPr/>
        </p:nvSpPr>
        <p:spPr>
          <a:xfrm>
            <a:off x="441720" y="875160"/>
            <a:ext cx="7376760" cy="281556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chor="ctr">
            <a:noAutofit/>
          </a:bodyPr>
          <a:p>
            <a:pPr>
              <a:lnSpc>
                <a:spcPct val="100000"/>
              </a:lnSpc>
            </a:pP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upgrade rhel packages</a:t>
            </a:r>
            <a:endParaRPr b="0" lang="en-US" sz="1800" spc="-1" strike="noStrike">
              <a:latin typeface="Arial"/>
            </a:endParaRPr>
          </a:p>
          <a:p>
            <a:pPr>
              <a:lnSpc>
                <a:spcPct val="100000"/>
              </a:lnSpc>
            </a:pPr>
            <a:r>
              <a:rPr b="1" lang="en-US" sz="1800" spc="-1" strike="noStrike">
                <a:solidFill>
                  <a:srgbClr val="1562b7"/>
                </a:solidFill>
                <a:latin typeface="Courier New"/>
                <a:ea typeface="Courier New"/>
              </a:rPr>
              <a:t>  </a:t>
            </a:r>
            <a:r>
              <a:rPr b="1" lang="en-US" sz="1800" spc="-1" strike="noStrike">
                <a:solidFill>
                  <a:srgbClr val="1562b7"/>
                </a:solidFill>
                <a:latin typeface="Courier New"/>
                <a:ea typeface="Courier New"/>
              </a:rPr>
              <a:t>hosts</a:t>
            </a:r>
            <a:r>
              <a:rPr b="0" lang="en-US" sz="1800" spc="-1" strike="noStrike">
                <a:solidFill>
                  <a:srgbClr val="000000"/>
                </a:solidFill>
                <a:latin typeface="Courier New"/>
                <a:ea typeface="Courier New"/>
              </a:rPr>
              <a:t>: rhel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tasks</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upgrade all packages</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yum</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state</a:t>
            </a:r>
            <a:r>
              <a:rPr b="0" lang="en-US" sz="1800" spc="-1" strike="noStrike">
                <a:solidFill>
                  <a:srgbClr val="000000"/>
                </a:solidFill>
                <a:latin typeface="Courier New"/>
                <a:ea typeface="Courier New"/>
              </a:rPr>
              <a:t>: latest</a:t>
            </a:r>
            <a:br/>
            <a:endParaRPr b="0" lang="en-US" sz="1800" spc="-1" strike="noStrike">
              <a:latin typeface="Arial"/>
            </a:endParaRPr>
          </a:p>
        </p:txBody>
      </p:sp>
      <p:sp>
        <p:nvSpPr>
          <p:cNvPr id="856"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SYSTEM ADMINISTRATORS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441720" y="940320"/>
            <a:ext cx="7376760" cy="257112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chor="ctr">
            <a:noAutofit/>
          </a:bodyPr>
          <a:p>
            <a:pPr>
              <a:lnSpc>
                <a:spcPct val="100000"/>
              </a:lnSpc>
            </a:pP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reboot rhel hosts</a:t>
            </a:r>
            <a:endParaRPr b="0" lang="en-US" sz="1800" spc="-1" strike="noStrike">
              <a:latin typeface="Arial"/>
            </a:endParaRPr>
          </a:p>
          <a:p>
            <a:pPr>
              <a:lnSpc>
                <a:spcPct val="100000"/>
              </a:lnSpc>
            </a:pPr>
            <a:r>
              <a:rPr b="1" lang="en-US" sz="1800" spc="-1" strike="noStrike">
                <a:solidFill>
                  <a:srgbClr val="1562b7"/>
                </a:solidFill>
                <a:latin typeface="Courier New"/>
                <a:ea typeface="Courier New"/>
              </a:rPr>
              <a:t>  </a:t>
            </a:r>
            <a:r>
              <a:rPr b="1" lang="en-US" sz="1800" spc="-1" strike="noStrike">
                <a:solidFill>
                  <a:srgbClr val="1562b7"/>
                </a:solidFill>
                <a:latin typeface="Courier New"/>
                <a:ea typeface="Courier New"/>
              </a:rPr>
              <a:t>hosts</a:t>
            </a:r>
            <a:r>
              <a:rPr b="0" lang="en-US" sz="1800" spc="-1" strike="noStrike">
                <a:solidFill>
                  <a:srgbClr val="000000"/>
                </a:solidFill>
                <a:latin typeface="Courier New"/>
                <a:ea typeface="Courier New"/>
              </a:rPr>
              <a:t>: rhel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tasks</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reboot the machine</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reboot</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858"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SYSTEM ADMINISTRATORS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441720" y="940320"/>
            <a:ext cx="7376760" cy="302796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oAutofit/>
          </a:bodyPr>
          <a:p>
            <a:pPr>
              <a:lnSpc>
                <a:spcPct val="100000"/>
              </a:lnSpc>
            </a:pP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check services on rhel hosts</a:t>
            </a:r>
            <a:endParaRPr b="0" lang="en-US" sz="1800" spc="-1" strike="noStrike">
              <a:latin typeface="Arial"/>
            </a:endParaRPr>
          </a:p>
          <a:p>
            <a:pPr>
              <a:lnSpc>
                <a:spcPct val="100000"/>
              </a:lnSpc>
            </a:pPr>
            <a:r>
              <a:rPr b="1" lang="en-US" sz="1800" spc="-1" strike="noStrike">
                <a:solidFill>
                  <a:srgbClr val="1562b7"/>
                </a:solidFill>
                <a:latin typeface="Courier New"/>
                <a:ea typeface="Courier New"/>
              </a:rPr>
              <a:t>  </a:t>
            </a:r>
            <a:r>
              <a:rPr b="1" lang="en-US" sz="1800" spc="-1" strike="noStrike">
                <a:solidFill>
                  <a:srgbClr val="1562b7"/>
                </a:solidFill>
                <a:latin typeface="Courier New"/>
                <a:ea typeface="Courier New"/>
              </a:rPr>
              <a:t>hosts</a:t>
            </a:r>
            <a:r>
              <a:rPr b="0" lang="en-US" sz="1800" spc="-1" strike="noStrike">
                <a:solidFill>
                  <a:srgbClr val="000000"/>
                </a:solidFill>
                <a:latin typeface="Courier New"/>
                <a:ea typeface="Courier New"/>
              </a:rPr>
              <a:t>: rhel</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become</a:t>
            </a:r>
            <a:r>
              <a:rPr b="0" lang="en-US" sz="1800" spc="-1" strike="noStrike">
                <a:solidFill>
                  <a:srgbClr val="000000"/>
                </a:solidFill>
                <a:latin typeface="Courier New"/>
                <a:ea typeface="Courier New"/>
              </a:rPr>
              <a:t>: yes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tasks</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ensure nginx is started</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service</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nginx</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state</a:t>
            </a:r>
            <a:r>
              <a:rPr b="0" lang="en-US" sz="1800" spc="-1" strike="noStrike">
                <a:solidFill>
                  <a:srgbClr val="000000"/>
                </a:solidFill>
                <a:latin typeface="Courier New"/>
                <a:ea typeface="Courier New"/>
              </a:rPr>
              <a:t>: started</a:t>
            </a:r>
            <a:endParaRPr b="0" lang="en-US" sz="1800" spc="-1" strike="noStrike">
              <a:latin typeface="Arial"/>
            </a:endParaRPr>
          </a:p>
        </p:txBody>
      </p:sp>
      <p:sp>
        <p:nvSpPr>
          <p:cNvPr id="860"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SYSTEM ADMINISTRATORS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61" name="CustomShape 1"/>
          <p:cNvSpPr/>
          <p:nvPr/>
        </p:nvSpPr>
        <p:spPr>
          <a:xfrm>
            <a:off x="555840" y="1969560"/>
            <a:ext cx="8587440" cy="12034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ffffff"/>
                </a:solidFill>
                <a:latin typeface="Overpass"/>
                <a:ea typeface="Overpass"/>
              </a:rPr>
              <a:t>USE CASE:</a:t>
            </a:r>
            <a:br/>
            <a:r>
              <a:rPr b="0" lang="en-US" sz="3000" spc="-1" strike="noStrike">
                <a:solidFill>
                  <a:srgbClr val="ffffff"/>
                </a:solidFill>
                <a:latin typeface="Overpass"/>
                <a:ea typeface="Overpass"/>
              </a:rPr>
              <a:t>NETWORK AUTOMATION</a:t>
            </a:r>
            <a:endParaRPr b="0" lang="en-US" sz="3000" spc="-1" strike="noStrike">
              <a:latin typeface="Arial"/>
            </a:endParaRPr>
          </a:p>
        </p:txBody>
      </p:sp>
      <p:pic>
        <p:nvPicPr>
          <p:cNvPr id="862" name="Google Shape;1174;p157" descr=""/>
          <p:cNvPicPr/>
          <p:nvPr/>
        </p:nvPicPr>
        <p:blipFill>
          <a:blip r:embed="rId2"/>
          <a:stretch/>
        </p:blipFill>
        <p:spPr>
          <a:xfrm>
            <a:off x="555840" y="424080"/>
            <a:ext cx="2357280" cy="706680"/>
          </a:xfrm>
          <a:prstGeom prst="rect">
            <a:avLst/>
          </a:prstGeom>
          <a:ln>
            <a:noFill/>
          </a:ln>
        </p:spPr>
      </p:pic>
      <p:pic>
        <p:nvPicPr>
          <p:cNvPr id="863" name="Google Shape;1175;p157" descr=""/>
          <p:cNvPicPr/>
          <p:nvPr/>
        </p:nvPicPr>
        <p:blipFill>
          <a:blip r:embed="rId3"/>
          <a:stretch/>
        </p:blipFill>
        <p:spPr>
          <a:xfrm>
            <a:off x="8165520" y="4723200"/>
            <a:ext cx="813600" cy="1918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CustomShape 1"/>
          <p:cNvSpPr/>
          <p:nvPr/>
        </p:nvSpPr>
        <p:spPr>
          <a:xfrm>
            <a:off x="0" y="786960"/>
            <a:ext cx="914328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3000" spc="-1" strike="noStrike">
                <a:solidFill>
                  <a:srgbClr val="434343"/>
                </a:solidFill>
                <a:latin typeface="Overpass"/>
                <a:ea typeface="Overpass"/>
              </a:rPr>
              <a:t>ANSIBLE NETWORK AUTOMATION</a:t>
            </a:r>
            <a:endParaRPr b="0" lang="en-US" sz="3000" spc="-1" strike="noStrike">
              <a:latin typeface="Arial"/>
            </a:endParaRPr>
          </a:p>
        </p:txBody>
      </p:sp>
      <p:sp>
        <p:nvSpPr>
          <p:cNvPr id="865" name="CustomShape 2"/>
          <p:cNvSpPr/>
          <p:nvPr/>
        </p:nvSpPr>
        <p:spPr>
          <a:xfrm>
            <a:off x="0" y="3783600"/>
            <a:ext cx="9143280" cy="713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u="sng">
                <a:solidFill>
                  <a:srgbClr val="1155cc"/>
                </a:solidFill>
                <a:uFillTx/>
                <a:latin typeface="Overpass"/>
                <a:ea typeface="Overpass"/>
                <a:hlinkClick r:id="rId1"/>
              </a:rPr>
              <a:t>ansible.com/</a:t>
            </a:r>
            <a:r>
              <a:rPr b="0" lang="en-US" sz="1800" spc="-1" strike="noStrike" u="sng">
                <a:solidFill>
                  <a:srgbClr val="1155cc"/>
                </a:solidFill>
                <a:uFillTx/>
                <a:latin typeface="Overpass"/>
                <a:ea typeface="Overpass"/>
                <a:hlinkClick r:id="rId2"/>
              </a:rPr>
              <a:t>for/networks</a:t>
            </a:r>
            <a:endParaRPr b="0" lang="en-US" sz="1800" spc="-1" strike="noStrike">
              <a:latin typeface="Arial"/>
            </a:endParaRPr>
          </a:p>
          <a:p>
            <a:pPr algn="ctr">
              <a:lnSpc>
                <a:spcPct val="100000"/>
              </a:lnSpc>
            </a:pPr>
            <a:r>
              <a:rPr b="0" lang="en-US" sz="1800" spc="-1" strike="noStrike" u="sng">
                <a:solidFill>
                  <a:srgbClr val="1155cc"/>
                </a:solidFill>
                <a:uFillTx/>
                <a:latin typeface="Overpass"/>
                <a:ea typeface="Overpass"/>
                <a:hlinkClick r:id="rId3"/>
              </a:rPr>
              <a:t>galaxy.ansible.com/ansible-network</a:t>
            </a:r>
            <a:endParaRPr b="0" lang="en-US" sz="1800" spc="-1" strike="noStrike">
              <a:latin typeface="Arial"/>
            </a:endParaRPr>
          </a:p>
          <a:p>
            <a:pPr algn="ctr">
              <a:lnSpc>
                <a:spcPct val="200000"/>
              </a:lnSpc>
            </a:pPr>
            <a:r>
              <a:rPr b="0" lang="en-US" sz="1800" spc="-1" strike="noStrike">
                <a:solidFill>
                  <a:srgbClr val="414e55"/>
                </a:solidFill>
                <a:latin typeface="Overpass"/>
                <a:ea typeface="Overpass"/>
              </a:rPr>
              <a:t>  </a:t>
            </a:r>
            <a:endParaRPr b="0" lang="en-US" sz="1800" spc="-1" strike="noStrike">
              <a:latin typeface="Arial"/>
            </a:endParaRPr>
          </a:p>
        </p:txBody>
      </p:sp>
      <p:sp>
        <p:nvSpPr>
          <p:cNvPr id="866" name="CustomShape 3"/>
          <p:cNvSpPr/>
          <p:nvPr/>
        </p:nvSpPr>
        <p:spPr>
          <a:xfrm>
            <a:off x="3582360" y="1730160"/>
            <a:ext cx="2183400" cy="18111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700+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Network</a:t>
            </a:r>
            <a:br/>
            <a:r>
              <a:rPr b="0" lang="en-US" sz="2000" spc="-1" strike="noStrike">
                <a:solidFill>
                  <a:srgbClr val="434343"/>
                </a:solidFill>
                <a:latin typeface="Overpass"/>
                <a:ea typeface="Overpass"/>
              </a:rPr>
              <a:t>Modules</a:t>
            </a:r>
            <a:endParaRPr b="0" lang="en-US" sz="2000" spc="-1" strike="noStrike">
              <a:latin typeface="Arial"/>
            </a:endParaRPr>
          </a:p>
        </p:txBody>
      </p:sp>
      <p:sp>
        <p:nvSpPr>
          <p:cNvPr id="867" name="CustomShape 4"/>
          <p:cNvSpPr/>
          <p:nvPr/>
        </p:nvSpPr>
        <p:spPr>
          <a:xfrm>
            <a:off x="939240" y="1730160"/>
            <a:ext cx="2076480" cy="19004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50</a:t>
            </a:r>
            <a:r>
              <a:rPr b="1" lang="en-US" sz="4800" spc="-1" strike="noStrike">
                <a:solidFill>
                  <a:srgbClr val="ffffff"/>
                </a:solidFill>
                <a:latin typeface="Overpass"/>
                <a:ea typeface="Overpass"/>
              </a:rPr>
              <a:t>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Network Platforms</a:t>
            </a:r>
            <a:endParaRPr b="0" lang="en-US" sz="2000" spc="-1" strike="noStrike">
              <a:latin typeface="Arial"/>
            </a:endParaRPr>
          </a:p>
        </p:txBody>
      </p:sp>
      <p:sp>
        <p:nvSpPr>
          <p:cNvPr id="868" name="CustomShape 5"/>
          <p:cNvSpPr/>
          <p:nvPr/>
        </p:nvSpPr>
        <p:spPr>
          <a:xfrm>
            <a:off x="6021000" y="1730160"/>
            <a:ext cx="2183400" cy="18111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12</a:t>
            </a:r>
            <a:r>
              <a:rPr b="1" lang="en-US" sz="3600" spc="-1" strike="noStrike" baseline="30000">
                <a:solidFill>
                  <a:srgbClr val="cc0000"/>
                </a:solidFill>
                <a:latin typeface="Overpass"/>
                <a:ea typeface="Overpass"/>
              </a:rPr>
              <a:t>*</a:t>
            </a:r>
            <a:r>
              <a:rPr b="1" lang="en-US" sz="4800" spc="-1" strike="noStrike">
                <a:solidFill>
                  <a:srgbClr val="cc0000"/>
                </a:solidFill>
                <a:latin typeface="Overpass"/>
                <a:ea typeface="Overpass"/>
              </a:rPr>
              <a:t>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Galaxy</a:t>
            </a:r>
            <a:br/>
            <a:r>
              <a:rPr b="0" lang="en-US" sz="2000" spc="-1" strike="noStrike">
                <a:solidFill>
                  <a:srgbClr val="434343"/>
                </a:solidFill>
                <a:latin typeface="Overpass"/>
                <a:ea typeface="Overpass"/>
              </a:rPr>
              <a:t>Network Roles</a:t>
            </a:r>
            <a:endParaRPr b="0" lang="en-US" sz="2000" spc="-1" strike="noStrike">
              <a:latin typeface="Arial"/>
            </a:endParaRPr>
          </a:p>
        </p:txBody>
      </p:sp>
      <p:sp>
        <p:nvSpPr>
          <p:cNvPr id="869" name="CustomShape 6"/>
          <p:cNvSpPr/>
          <p:nvPr/>
        </p:nvSpPr>
        <p:spPr>
          <a:xfrm>
            <a:off x="190800" y="4762080"/>
            <a:ext cx="5688360" cy="316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i="1" lang="en-US" sz="900" spc="-1" strike="noStrike">
                <a:solidFill>
                  <a:srgbClr val="000000"/>
                </a:solidFill>
                <a:latin typeface="Overpass"/>
                <a:ea typeface="Overpass"/>
              </a:rPr>
              <a:t>*Roles developed and maintained by Ansible Network Engineering</a:t>
            </a:r>
            <a:endParaRPr b="0" lang="en-US" sz="900" spc="-1" strike="noStrike">
              <a:latin typeface="Arial"/>
            </a:endParaRPr>
          </a:p>
        </p:txBody>
      </p:sp>
      <p:sp>
        <p:nvSpPr>
          <p:cNvPr id="870" name="CustomShape 7"/>
          <p:cNvSpPr/>
          <p:nvPr/>
        </p:nvSpPr>
        <p:spPr>
          <a:xfrm>
            <a:off x="3222000" y="1782000"/>
            <a:ext cx="360" cy="15267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
        <p:nvSpPr>
          <p:cNvPr id="871" name="CustomShape 8"/>
          <p:cNvSpPr/>
          <p:nvPr/>
        </p:nvSpPr>
        <p:spPr>
          <a:xfrm>
            <a:off x="5766480" y="1782000"/>
            <a:ext cx="360" cy="15267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2" name="Google Shape;1192;p159" descr=""/>
          <p:cNvPicPr/>
          <p:nvPr/>
        </p:nvPicPr>
        <p:blipFill>
          <a:blip r:embed="rId1">
            <a:alphaModFix amt="69000"/>
          </a:blip>
          <a:stretch/>
        </p:blipFill>
        <p:spPr>
          <a:xfrm>
            <a:off x="4970520" y="1053720"/>
            <a:ext cx="3340800" cy="3339720"/>
          </a:xfrm>
          <a:prstGeom prst="rect">
            <a:avLst/>
          </a:prstGeom>
          <a:ln>
            <a:noFill/>
          </a:ln>
        </p:spPr>
      </p:pic>
      <p:sp>
        <p:nvSpPr>
          <p:cNvPr id="873" name="CustomShape 1"/>
          <p:cNvSpPr/>
          <p:nvPr/>
        </p:nvSpPr>
        <p:spPr>
          <a:xfrm>
            <a:off x="504720" y="1229760"/>
            <a:ext cx="4516560" cy="3654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200" spc="-1" strike="noStrike">
                <a:solidFill>
                  <a:srgbClr val="434343"/>
                </a:solidFill>
                <a:latin typeface="Overpass"/>
                <a:ea typeface="Overpass"/>
              </a:rPr>
              <a:t>PLAN AND PROTOTYPE VIRTUALLY</a:t>
            </a:r>
            <a:endParaRPr b="0" lang="en-US" sz="1200" spc="-1" strike="noStrike">
              <a:latin typeface="Arial"/>
            </a:endParaRPr>
          </a:p>
          <a:p>
            <a:pPr>
              <a:lnSpc>
                <a:spcPct val="100000"/>
              </a:lnSpc>
              <a:spcBef>
                <a:spcPts val="320"/>
              </a:spcBef>
            </a:pPr>
            <a:r>
              <a:rPr b="0" lang="en-US" sz="1200" spc="-1" strike="noStrike">
                <a:solidFill>
                  <a:srgbClr val="434343"/>
                </a:solidFill>
                <a:latin typeface="Overpass"/>
                <a:ea typeface="Overpass"/>
              </a:rPr>
              <a:t>Use tasks as reusable building blocks</a:t>
            </a:r>
            <a:endParaRPr b="0" lang="en-US" sz="1200" spc="-1" strike="noStrike">
              <a:latin typeface="Arial"/>
            </a:endParaRPr>
          </a:p>
          <a:p>
            <a:pPr>
              <a:lnSpc>
                <a:spcPct val="100000"/>
              </a:lnSpc>
              <a:spcBef>
                <a:spcPts val="320"/>
              </a:spcBef>
            </a:pPr>
            <a:endParaRPr b="0" lang="en-US" sz="1200" spc="-1" strike="noStrike">
              <a:latin typeface="Arial"/>
            </a:endParaRPr>
          </a:p>
          <a:p>
            <a:pPr>
              <a:lnSpc>
                <a:spcPct val="100000"/>
              </a:lnSpc>
              <a:spcBef>
                <a:spcPts val="360"/>
              </a:spcBef>
            </a:pPr>
            <a:r>
              <a:rPr b="1" lang="en-US" sz="1200" spc="-1" strike="noStrike">
                <a:solidFill>
                  <a:srgbClr val="434343"/>
                </a:solidFill>
                <a:latin typeface="Overpass"/>
                <a:ea typeface="Overpass"/>
              </a:rPr>
              <a:t>USE YOUR CURRENT DEVELOPMENT PRACTICES</a:t>
            </a:r>
            <a:endParaRPr b="0" lang="en-US" sz="1200" spc="-1" strike="noStrike">
              <a:latin typeface="Arial"/>
            </a:endParaRPr>
          </a:p>
          <a:p>
            <a:pPr>
              <a:lnSpc>
                <a:spcPct val="100000"/>
              </a:lnSpc>
              <a:spcBef>
                <a:spcPts val="320"/>
              </a:spcBef>
            </a:pPr>
            <a:r>
              <a:rPr b="0" lang="en-US" sz="1200" spc="-1" strike="noStrike">
                <a:solidFill>
                  <a:srgbClr val="434343"/>
                </a:solidFill>
                <a:latin typeface="Overpass"/>
                <a:ea typeface="Overpass"/>
              </a:rPr>
              <a:t>Agile, DevOps, Waterfall</a:t>
            </a:r>
            <a:endParaRPr b="0" lang="en-US" sz="1200" spc="-1" strike="noStrike">
              <a:latin typeface="Arial"/>
            </a:endParaRPr>
          </a:p>
          <a:p>
            <a:pPr>
              <a:lnSpc>
                <a:spcPct val="100000"/>
              </a:lnSpc>
              <a:spcBef>
                <a:spcPts val="320"/>
              </a:spcBef>
            </a:pPr>
            <a:endParaRPr b="0" lang="en-US" sz="1200" spc="-1" strike="noStrike">
              <a:latin typeface="Arial"/>
            </a:endParaRPr>
          </a:p>
          <a:p>
            <a:pPr>
              <a:lnSpc>
                <a:spcPct val="100000"/>
              </a:lnSpc>
              <a:spcBef>
                <a:spcPts val="360"/>
              </a:spcBef>
            </a:pPr>
            <a:r>
              <a:rPr b="1" lang="en-US" sz="1200" spc="-1" strike="noStrike">
                <a:solidFill>
                  <a:srgbClr val="434343"/>
                </a:solidFill>
                <a:latin typeface="Overpass"/>
                <a:ea typeface="Overpass"/>
              </a:rPr>
              <a:t>GO BEYOND THE “PING” TEST</a:t>
            </a:r>
            <a:endParaRPr b="0" lang="en-US" sz="1200" spc="-1" strike="noStrike">
              <a:latin typeface="Arial"/>
            </a:endParaRPr>
          </a:p>
          <a:p>
            <a:pPr>
              <a:lnSpc>
                <a:spcPct val="100000"/>
              </a:lnSpc>
              <a:spcBef>
                <a:spcPts val="320"/>
              </a:spcBef>
            </a:pPr>
            <a:r>
              <a:rPr b="0" lang="en-US" sz="1200" spc="-1" strike="noStrike">
                <a:solidFill>
                  <a:srgbClr val="434343"/>
                </a:solidFill>
                <a:latin typeface="Overpass"/>
                <a:ea typeface="Overpass"/>
              </a:rPr>
              <a:t>Integrate with formal testing platforms</a:t>
            </a:r>
            <a:endParaRPr b="0" lang="en-US" sz="1200" spc="-1" strike="noStrike">
              <a:latin typeface="Arial"/>
            </a:endParaRPr>
          </a:p>
          <a:p>
            <a:pPr>
              <a:lnSpc>
                <a:spcPct val="100000"/>
              </a:lnSpc>
              <a:spcBef>
                <a:spcPts val="320"/>
              </a:spcBef>
            </a:pPr>
            <a:endParaRPr b="0" lang="en-US" sz="1200" spc="-1" strike="noStrike">
              <a:latin typeface="Arial"/>
            </a:endParaRPr>
          </a:p>
          <a:p>
            <a:pPr>
              <a:lnSpc>
                <a:spcPct val="100000"/>
              </a:lnSpc>
              <a:spcBef>
                <a:spcPts val="360"/>
              </a:spcBef>
            </a:pPr>
            <a:r>
              <a:rPr b="1" lang="en-US" sz="1200" spc="-1" strike="noStrike">
                <a:solidFill>
                  <a:srgbClr val="434343"/>
                </a:solidFill>
                <a:latin typeface="Overpass"/>
                <a:ea typeface="Overpass"/>
              </a:rPr>
              <a:t>BE CONFIDENT DURING DEPLOYMENT</a:t>
            </a:r>
            <a:endParaRPr b="0" lang="en-US" sz="1200" spc="-1" strike="noStrike">
              <a:latin typeface="Arial"/>
            </a:endParaRPr>
          </a:p>
          <a:p>
            <a:pPr>
              <a:lnSpc>
                <a:spcPct val="100000"/>
              </a:lnSpc>
              <a:spcBef>
                <a:spcPts val="320"/>
              </a:spcBef>
            </a:pPr>
            <a:r>
              <a:rPr b="0" lang="en-US" sz="1200" spc="-1" strike="noStrike">
                <a:solidFill>
                  <a:srgbClr val="434343"/>
                </a:solidFill>
                <a:latin typeface="Overpass"/>
                <a:ea typeface="Overpass"/>
              </a:rPr>
              <a:t>Validate changes were successful</a:t>
            </a:r>
            <a:endParaRPr b="0" lang="en-US" sz="1200" spc="-1" strike="noStrike">
              <a:latin typeface="Arial"/>
            </a:endParaRPr>
          </a:p>
          <a:p>
            <a:pPr>
              <a:lnSpc>
                <a:spcPct val="100000"/>
              </a:lnSpc>
              <a:spcBef>
                <a:spcPts val="320"/>
              </a:spcBef>
            </a:pPr>
            <a:endParaRPr b="0" lang="en-US" sz="1200" spc="-1" strike="noStrike">
              <a:latin typeface="Arial"/>
            </a:endParaRPr>
          </a:p>
          <a:p>
            <a:pPr>
              <a:lnSpc>
                <a:spcPct val="100000"/>
              </a:lnSpc>
              <a:spcBef>
                <a:spcPts val="360"/>
              </a:spcBef>
            </a:pPr>
            <a:r>
              <a:rPr b="1" lang="en-US" sz="1200" spc="-1" strike="noStrike">
                <a:solidFill>
                  <a:srgbClr val="434343"/>
                </a:solidFill>
                <a:latin typeface="Overpass"/>
                <a:ea typeface="Overpass"/>
              </a:rPr>
              <a:t>ENSURE AN ON-GOING STEADY-STATE</a:t>
            </a:r>
            <a:endParaRPr b="0" lang="en-US" sz="1200" spc="-1" strike="noStrike">
              <a:latin typeface="Arial"/>
            </a:endParaRPr>
          </a:p>
        </p:txBody>
      </p:sp>
      <p:sp>
        <p:nvSpPr>
          <p:cNvPr id="874" name="CustomShape 2"/>
          <p:cNvSpPr/>
          <p:nvPr/>
        </p:nvSpPr>
        <p:spPr>
          <a:xfrm>
            <a:off x="567360" y="564480"/>
            <a:ext cx="5274720" cy="534240"/>
          </a:xfrm>
          <a:prstGeom prst="rect">
            <a:avLst/>
          </a:prstGeom>
          <a:noFill/>
          <a:ln>
            <a:noFill/>
          </a:ln>
        </p:spPr>
        <p:style>
          <a:lnRef idx="0"/>
          <a:fillRef idx="0"/>
          <a:effectRef idx="0"/>
          <a:fontRef idx="minor"/>
        </p:style>
        <p:txBody>
          <a:bodyPr lIns="0" rIns="0" tIns="0" bIns="0">
            <a:noAutofit/>
          </a:bodyPr>
          <a:p>
            <a:pPr>
              <a:lnSpc>
                <a:spcPct val="100000"/>
              </a:lnSpc>
            </a:pPr>
            <a:r>
              <a:rPr b="0" lang="en-US" sz="2400" spc="-1" strike="noStrike">
                <a:solidFill>
                  <a:srgbClr val="cc0000"/>
                </a:solidFill>
                <a:latin typeface="Overpass"/>
                <a:ea typeface="Overpass"/>
              </a:rPr>
              <a:t>WHY AUTOMATE YOUR NETWORK?</a:t>
            </a:r>
            <a:endParaRPr b="0" lang="en-US" sz="2400" spc="-1" strike="noStrike">
              <a:latin typeface="Arial"/>
            </a:endParaRPr>
          </a:p>
        </p:txBody>
      </p:sp>
      <p:pic>
        <p:nvPicPr>
          <p:cNvPr id="875" name="Google Shape;1195;p159" descr=""/>
          <p:cNvPicPr/>
          <p:nvPr/>
        </p:nvPicPr>
        <p:blipFill>
          <a:blip r:embed="rId2"/>
          <a:stretch/>
        </p:blipFill>
        <p:spPr>
          <a:xfrm>
            <a:off x="6099840" y="2182320"/>
            <a:ext cx="1082520" cy="10825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441720" y="940320"/>
            <a:ext cx="7376760" cy="391968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chor="ctr">
            <a:noAutofit/>
          </a:bodyPr>
          <a:p>
            <a:pPr>
              <a:lnSpc>
                <a:spcPct val="100000"/>
              </a:lnSpc>
            </a:pP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562b7"/>
                </a:solidFill>
                <a:latin typeface="Courier New"/>
                <a:ea typeface="Courier New"/>
              </a:rPr>
              <a:t>hosts</a:t>
            </a:r>
            <a:r>
              <a:rPr b="0" lang="en-US" sz="1800" spc="-1" strike="noStrike">
                <a:solidFill>
                  <a:srgbClr val="000000"/>
                </a:solidFill>
                <a:latin typeface="Courier New"/>
                <a:ea typeface="Courier New"/>
              </a:rPr>
              <a:t>: cisco</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gather_facts</a:t>
            </a:r>
            <a:r>
              <a:rPr b="0" lang="en-US" sz="1800" spc="-1" strike="noStrike">
                <a:solidFill>
                  <a:srgbClr val="000000"/>
                </a:solidFill>
                <a:latin typeface="Courier New"/>
                <a:ea typeface="Courier New"/>
              </a:rPr>
              <a:t>: false</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connection</a:t>
            </a:r>
            <a:r>
              <a:rPr b="0" lang="en-US" sz="1800" spc="-1" strike="noStrike">
                <a:solidFill>
                  <a:srgbClr val="000000"/>
                </a:solidFill>
                <a:latin typeface="Courier New"/>
                <a:ea typeface="Courier New"/>
              </a:rPr>
              <a:t>: network_cli</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tasks</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show</a:t>
            </a:r>
            <a:r>
              <a:rPr b="1"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command for cisco</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cli_command</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command</a:t>
            </a:r>
            <a:r>
              <a:rPr b="0" lang="en-US" sz="1800" spc="-1" strike="noStrike">
                <a:solidFill>
                  <a:srgbClr val="000000"/>
                </a:solidFill>
                <a:latin typeface="Courier New"/>
                <a:ea typeface="Courier New"/>
              </a:rPr>
              <a:t>: </a:t>
            </a:r>
            <a:r>
              <a:rPr b="1" lang="en-US" sz="1800" spc="-1" strike="noStrike">
                <a:solidFill>
                  <a:srgbClr val="000000"/>
                </a:solidFill>
                <a:latin typeface="Courier New"/>
                <a:ea typeface="Courier New"/>
              </a:rPr>
              <a:t>show ip int br</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register</a:t>
            </a:r>
            <a:r>
              <a:rPr b="0" lang="en-US" sz="1800" spc="-1" strike="noStrike">
                <a:solidFill>
                  <a:srgbClr val="000000"/>
                </a:solidFill>
                <a:latin typeface="Courier New"/>
                <a:ea typeface="Courier New"/>
              </a:rPr>
              <a:t>: result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display result to terminal window</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debug</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var</a:t>
            </a:r>
            <a:r>
              <a:rPr b="0" lang="en-US" sz="1800" spc="-1" strike="noStrike">
                <a:solidFill>
                  <a:srgbClr val="000000"/>
                </a:solidFill>
                <a:latin typeface="Courier New"/>
                <a:ea typeface="Courier New"/>
              </a:rPr>
              <a:t>: result.stdout_lines</a:t>
            </a:r>
            <a:endParaRPr b="0" lang="en-US" sz="1800" spc="-1" strike="noStrike">
              <a:latin typeface="Arial"/>
            </a:endParaRPr>
          </a:p>
        </p:txBody>
      </p:sp>
      <p:sp>
        <p:nvSpPr>
          <p:cNvPr id="877"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NETWORK ENGINEERS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CustomShape 1"/>
          <p:cNvSpPr/>
          <p:nvPr/>
        </p:nvSpPr>
        <p:spPr>
          <a:xfrm>
            <a:off x="422280" y="788400"/>
            <a:ext cx="8149320" cy="3440520"/>
          </a:xfrm>
          <a:prstGeom prst="rect">
            <a:avLst/>
          </a:prstGeom>
          <a:solidFill>
            <a:srgbClr val="000000"/>
          </a:solidFill>
          <a:ln>
            <a:noFill/>
          </a:ln>
        </p:spPr>
        <p:style>
          <a:lnRef idx="0"/>
          <a:fillRef idx="0"/>
          <a:effectRef idx="0"/>
          <a:fontRef idx="minor"/>
        </p:style>
      </p:sp>
      <p:pic>
        <p:nvPicPr>
          <p:cNvPr id="879" name="Google Shape;1207;p161" descr=""/>
          <p:cNvPicPr/>
          <p:nvPr/>
        </p:nvPicPr>
        <p:blipFill>
          <a:blip r:embed="rId1"/>
          <a:srcRect l="3811" t="9175" r="5256" b="10391"/>
          <a:stretch/>
        </p:blipFill>
        <p:spPr>
          <a:xfrm>
            <a:off x="447120" y="813240"/>
            <a:ext cx="8037720" cy="3366000"/>
          </a:xfrm>
          <a:prstGeom prst="rect">
            <a:avLst/>
          </a:prstGeom>
          <a:ln>
            <a:noFill/>
          </a:ln>
        </p:spPr>
      </p:pic>
      <p:sp>
        <p:nvSpPr>
          <p:cNvPr id="880"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cc0000"/>
                </a:solidFill>
                <a:latin typeface="Overpass"/>
                <a:ea typeface="Overpass"/>
              </a:rPr>
              <a:t>AUTOMATION FOR EVERYONE: </a:t>
            </a:r>
            <a:r>
              <a:rPr b="1" lang="en-US" sz="1800" spc="-1" strike="noStrike">
                <a:solidFill>
                  <a:srgbClr val="cc0000"/>
                </a:solidFill>
                <a:latin typeface="Overpass"/>
                <a:ea typeface="Overpass"/>
              </a:rPr>
              <a:t>PLAYBOOK RESULTS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NETWORK ENGINEERS</a:t>
            </a:r>
            <a:endParaRPr b="0" lang="en-US" sz="1800" spc="-1" strike="noStrike">
              <a:latin typeface="Arial"/>
            </a:endParaRPr>
          </a:p>
        </p:txBody>
      </p:sp>
      <p:sp>
        <p:nvSpPr>
          <p:cNvPr id="882" name="CustomShape 2"/>
          <p:cNvSpPr/>
          <p:nvPr/>
        </p:nvSpPr>
        <p:spPr>
          <a:xfrm>
            <a:off x="441720" y="940320"/>
            <a:ext cx="7376760" cy="393048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chor="ctr">
            <a:noAutofit/>
          </a:bodyPr>
          <a:p>
            <a:pPr>
              <a:lnSpc>
                <a:spcPct val="100000"/>
              </a:lnSpc>
            </a:pP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562b7"/>
                </a:solidFill>
                <a:latin typeface="Courier New"/>
                <a:ea typeface="Courier New"/>
              </a:rPr>
              <a:t>hosts</a:t>
            </a:r>
            <a:r>
              <a:rPr b="0" lang="en-US" sz="1800" spc="-1" strike="noStrike">
                <a:solidFill>
                  <a:srgbClr val="000000"/>
                </a:solidFill>
                <a:latin typeface="Courier New"/>
                <a:ea typeface="Courier New"/>
              </a:rPr>
              <a:t>: juniper</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gather_facts</a:t>
            </a:r>
            <a:r>
              <a:rPr b="0" lang="en-US" sz="1800" spc="-1" strike="noStrike">
                <a:solidFill>
                  <a:srgbClr val="000000"/>
                </a:solidFill>
                <a:latin typeface="Courier New"/>
                <a:ea typeface="Courier New"/>
              </a:rPr>
              <a:t>: false</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connection</a:t>
            </a:r>
            <a:r>
              <a:rPr b="0" lang="en-US" sz="1800" spc="-1" strike="noStrike">
                <a:solidFill>
                  <a:srgbClr val="000000"/>
                </a:solidFill>
                <a:latin typeface="Courier New"/>
                <a:ea typeface="Courier New"/>
              </a:rPr>
              <a:t>: network_cli</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tasks</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show</a:t>
            </a:r>
            <a:r>
              <a:rPr b="1"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command for juniper</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cli_command</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command</a:t>
            </a:r>
            <a:r>
              <a:rPr b="0" lang="en-US" sz="1800" spc="-1" strike="noStrike">
                <a:solidFill>
                  <a:srgbClr val="000000"/>
                </a:solidFill>
                <a:latin typeface="Courier New"/>
                <a:ea typeface="Courier New"/>
              </a:rPr>
              <a:t>: </a:t>
            </a:r>
            <a:r>
              <a:rPr b="1" lang="en-US" sz="1800" spc="-1" strike="noStrike">
                <a:solidFill>
                  <a:srgbClr val="000000"/>
                </a:solidFill>
                <a:latin typeface="Courier New"/>
                <a:ea typeface="Courier New"/>
              </a:rPr>
              <a:t>show interfaces terse em1</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register</a:t>
            </a:r>
            <a:r>
              <a:rPr b="0" lang="en-US" sz="1800" spc="-1" strike="noStrike">
                <a:solidFill>
                  <a:srgbClr val="000000"/>
                </a:solidFill>
                <a:latin typeface="Courier New"/>
                <a:ea typeface="Courier New"/>
              </a:rPr>
              <a:t>: result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name</a:t>
            </a:r>
            <a:r>
              <a:rPr b="0" lang="en-US" sz="1800" spc="-1" strike="noStrike">
                <a:solidFill>
                  <a:srgbClr val="000000"/>
                </a:solidFill>
                <a:latin typeface="Courier New"/>
                <a:ea typeface="Courier New"/>
              </a:rPr>
              <a:t>: </a:t>
            </a:r>
            <a:r>
              <a:rPr b="1" lang="en-US" sz="1800" spc="-1" strike="noStrike">
                <a:solidFill>
                  <a:srgbClr val="a30000"/>
                </a:solidFill>
                <a:latin typeface="Courier New"/>
                <a:ea typeface="Courier New"/>
              </a:rPr>
              <a:t>display result to terminal window</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debug</a:t>
            </a:r>
            <a:r>
              <a:rPr b="0" lang="en-US" sz="1800" spc="-1" strike="noStrike">
                <a:solidFill>
                  <a:srgbClr val="000000"/>
                </a:solidFill>
                <a:latin typeface="Courier New"/>
                <a:ea typeface="Courier New"/>
              </a:rPr>
              <a:t>:</a:t>
            </a:r>
            <a:endParaRPr b="0" lang="en-US" sz="1800" spc="-1" strike="noStrike">
              <a:latin typeface="Arial"/>
            </a:endParaRPr>
          </a:p>
          <a:p>
            <a:pPr>
              <a:lnSpc>
                <a:spcPct val="100000"/>
              </a:lnSpc>
            </a:pPr>
            <a:r>
              <a:rPr b="0" lang="en-US" sz="1800" spc="-1" strike="noStrike">
                <a:solidFill>
                  <a:srgbClr val="000000"/>
                </a:solidFill>
                <a:latin typeface="Courier New"/>
                <a:ea typeface="Courier New"/>
              </a:rPr>
              <a:t>       </a:t>
            </a:r>
            <a:r>
              <a:rPr b="1" lang="en-US" sz="1800" spc="-1" strike="noStrike">
                <a:solidFill>
                  <a:srgbClr val="1678c4"/>
                </a:solidFill>
                <a:latin typeface="Courier New"/>
                <a:ea typeface="Courier New"/>
              </a:rPr>
              <a:t>var</a:t>
            </a:r>
            <a:r>
              <a:rPr b="0" lang="en-US" sz="1800" spc="-1" strike="noStrike">
                <a:solidFill>
                  <a:srgbClr val="000000"/>
                </a:solidFill>
                <a:latin typeface="Courier New"/>
                <a:ea typeface="Courier New"/>
              </a:rPr>
              <a:t>: result.stdout_lines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0" y="355680"/>
            <a:ext cx="9143280" cy="6192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0" lang="en-US" sz="2800" spc="-1" strike="noStrike">
                <a:solidFill>
                  <a:srgbClr val="ee0000"/>
                </a:solidFill>
                <a:latin typeface="Overpass"/>
                <a:ea typeface="Overpass"/>
              </a:rPr>
              <a:t>What can I do using Ansible?</a:t>
            </a:r>
            <a:endParaRPr b="0" lang="en-US" sz="2800" spc="-1" strike="noStrike">
              <a:latin typeface="Arial"/>
            </a:endParaRPr>
          </a:p>
        </p:txBody>
      </p:sp>
      <p:sp>
        <p:nvSpPr>
          <p:cNvPr id="363" name="CustomShape 2"/>
          <p:cNvSpPr/>
          <p:nvPr/>
        </p:nvSpPr>
        <p:spPr>
          <a:xfrm>
            <a:off x="0" y="1021680"/>
            <a:ext cx="9143280" cy="369000"/>
          </a:xfrm>
          <a:prstGeom prst="rect">
            <a:avLst/>
          </a:prstGeom>
          <a:noFill/>
          <a:ln>
            <a:noFill/>
          </a:ln>
        </p:spPr>
        <p:style>
          <a:lnRef idx="0"/>
          <a:fillRef idx="0"/>
          <a:effectRef idx="0"/>
          <a:fontRef idx="minor"/>
        </p:style>
        <p:txBody>
          <a:bodyPr lIns="90000" rIns="90000" tIns="45000" bIns="45000">
            <a:noAutofit/>
          </a:bodyPr>
          <a:p>
            <a:pPr algn="ctr">
              <a:lnSpc>
                <a:spcPct val="115000"/>
              </a:lnSpc>
            </a:pPr>
            <a:r>
              <a:rPr b="0" lang="en-US" sz="1400" spc="-1" strike="noStrike">
                <a:solidFill>
                  <a:srgbClr val="666666"/>
                </a:solidFill>
                <a:latin typeface="Overpass"/>
                <a:ea typeface="Overpass"/>
              </a:rPr>
              <a:t>Automate the deployment and management of your entire IT footprint. </a:t>
            </a:r>
            <a:br/>
            <a:endParaRPr b="0" lang="en-US" sz="1400" spc="-1" strike="noStrike">
              <a:latin typeface="Arial"/>
            </a:endParaRPr>
          </a:p>
        </p:txBody>
      </p:sp>
      <p:sp>
        <p:nvSpPr>
          <p:cNvPr id="364" name="CustomShape 3"/>
          <p:cNvSpPr/>
          <p:nvPr/>
        </p:nvSpPr>
        <p:spPr>
          <a:xfrm>
            <a:off x="95904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Orchestration</a:t>
            </a:r>
            <a:endParaRPr b="0" lang="en-US" sz="900" spc="-1" strike="noStrike">
              <a:latin typeface="Arial"/>
            </a:endParaRPr>
          </a:p>
        </p:txBody>
      </p:sp>
      <p:sp>
        <p:nvSpPr>
          <p:cNvPr id="365" name="CustomShape 4"/>
          <p:cNvSpPr/>
          <p:nvPr/>
        </p:nvSpPr>
        <p:spPr>
          <a:xfrm>
            <a:off x="959040" y="1611720"/>
            <a:ext cx="7131600" cy="331920"/>
          </a:xfrm>
          <a:prstGeom prst="rect">
            <a:avLst/>
          </a:prstGeom>
          <a:noFill/>
          <a:ln>
            <a:noFill/>
          </a:ln>
        </p:spPr>
        <p:style>
          <a:lnRef idx="0"/>
          <a:fillRef idx="0"/>
          <a:effectRef idx="0"/>
          <a:fontRef idx="minor"/>
        </p:style>
        <p:txBody>
          <a:bodyPr lIns="90000" rIns="90000" tIns="45000" bIns="45000">
            <a:noAutofit/>
          </a:bodyPr>
          <a:p>
            <a:pPr>
              <a:lnSpc>
                <a:spcPct val="115000"/>
              </a:lnSpc>
            </a:pPr>
            <a:r>
              <a:rPr b="1" lang="en-US" sz="1200" spc="-1" strike="noStrike">
                <a:solidFill>
                  <a:srgbClr val="666666"/>
                </a:solidFill>
                <a:latin typeface="Overpass"/>
                <a:ea typeface="Overpass"/>
              </a:rPr>
              <a:t>Do this...</a:t>
            </a:r>
            <a:br/>
            <a:endParaRPr b="0" lang="en-US" sz="1200" spc="-1" strike="noStrike">
              <a:latin typeface="Arial"/>
            </a:endParaRPr>
          </a:p>
        </p:txBody>
      </p:sp>
      <p:sp>
        <p:nvSpPr>
          <p:cNvPr id="366" name="CustomShape 5"/>
          <p:cNvSpPr/>
          <p:nvPr/>
        </p:nvSpPr>
        <p:spPr>
          <a:xfrm>
            <a:off x="959040" y="30873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Firewalls</a:t>
            </a:r>
            <a:endParaRPr b="0" lang="en-US" sz="900" spc="-1" strike="noStrike">
              <a:latin typeface="Arial"/>
            </a:endParaRPr>
          </a:p>
        </p:txBody>
      </p:sp>
      <p:sp>
        <p:nvSpPr>
          <p:cNvPr id="367" name="CustomShape 6"/>
          <p:cNvSpPr/>
          <p:nvPr/>
        </p:nvSpPr>
        <p:spPr>
          <a:xfrm>
            <a:off x="217836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Configuration Management</a:t>
            </a:r>
            <a:endParaRPr b="0" lang="en-US" sz="900" spc="-1" strike="noStrike">
              <a:latin typeface="Arial"/>
            </a:endParaRPr>
          </a:p>
        </p:txBody>
      </p:sp>
      <p:sp>
        <p:nvSpPr>
          <p:cNvPr id="368" name="CustomShape 7"/>
          <p:cNvSpPr/>
          <p:nvPr/>
        </p:nvSpPr>
        <p:spPr>
          <a:xfrm>
            <a:off x="336780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Application Deployment</a:t>
            </a:r>
            <a:endParaRPr b="0" lang="en-US" sz="900" spc="-1" strike="noStrike">
              <a:latin typeface="Arial"/>
            </a:endParaRPr>
          </a:p>
        </p:txBody>
      </p:sp>
      <p:sp>
        <p:nvSpPr>
          <p:cNvPr id="369" name="CustomShape 8"/>
          <p:cNvSpPr/>
          <p:nvPr/>
        </p:nvSpPr>
        <p:spPr>
          <a:xfrm>
            <a:off x="458712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Provisioning</a:t>
            </a:r>
            <a:endParaRPr b="0" lang="en-US" sz="900" spc="-1" strike="noStrike">
              <a:latin typeface="Arial"/>
            </a:endParaRPr>
          </a:p>
        </p:txBody>
      </p:sp>
      <p:sp>
        <p:nvSpPr>
          <p:cNvPr id="370" name="CustomShape 9"/>
          <p:cNvSpPr/>
          <p:nvPr/>
        </p:nvSpPr>
        <p:spPr>
          <a:xfrm>
            <a:off x="577692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Continuous Delivery</a:t>
            </a:r>
            <a:endParaRPr b="0" lang="en-US" sz="900" spc="-1" strike="noStrike">
              <a:latin typeface="Arial"/>
            </a:endParaRPr>
          </a:p>
        </p:txBody>
      </p:sp>
      <p:sp>
        <p:nvSpPr>
          <p:cNvPr id="371" name="CustomShape 10"/>
          <p:cNvSpPr/>
          <p:nvPr/>
        </p:nvSpPr>
        <p:spPr>
          <a:xfrm>
            <a:off x="6995880" y="1944360"/>
            <a:ext cx="1094760" cy="569160"/>
          </a:xfrm>
          <a:prstGeom prst="rect">
            <a:avLst/>
          </a:prstGeom>
          <a:solidFill>
            <a:srgbClr val="545860"/>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f3f3f3"/>
                </a:solidFill>
                <a:latin typeface="Overpass"/>
                <a:ea typeface="Overpass"/>
              </a:rPr>
              <a:t>Security and Compliance</a:t>
            </a:r>
            <a:endParaRPr b="0" lang="en-US" sz="900" spc="-1" strike="noStrike">
              <a:latin typeface="Arial"/>
            </a:endParaRPr>
          </a:p>
        </p:txBody>
      </p:sp>
      <p:sp>
        <p:nvSpPr>
          <p:cNvPr id="372" name="CustomShape 11"/>
          <p:cNvSpPr/>
          <p:nvPr/>
        </p:nvSpPr>
        <p:spPr>
          <a:xfrm>
            <a:off x="959040" y="2754720"/>
            <a:ext cx="7131600" cy="331920"/>
          </a:xfrm>
          <a:prstGeom prst="rect">
            <a:avLst/>
          </a:prstGeom>
          <a:noFill/>
          <a:ln>
            <a:noFill/>
          </a:ln>
        </p:spPr>
        <p:style>
          <a:lnRef idx="0"/>
          <a:fillRef idx="0"/>
          <a:effectRef idx="0"/>
          <a:fontRef idx="minor"/>
        </p:style>
        <p:txBody>
          <a:bodyPr lIns="90000" rIns="90000" tIns="45000" bIns="45000">
            <a:noAutofit/>
          </a:bodyPr>
          <a:p>
            <a:pPr>
              <a:lnSpc>
                <a:spcPct val="115000"/>
              </a:lnSpc>
            </a:pPr>
            <a:r>
              <a:rPr b="1" lang="en-US" sz="1200" spc="-1" strike="noStrike">
                <a:solidFill>
                  <a:srgbClr val="666666"/>
                </a:solidFill>
                <a:latin typeface="Overpass"/>
                <a:ea typeface="Overpass"/>
              </a:rPr>
              <a:t>On these...</a:t>
            </a:r>
            <a:br/>
            <a:endParaRPr b="0" lang="en-US" sz="1200" spc="-1" strike="noStrike">
              <a:latin typeface="Arial"/>
            </a:endParaRPr>
          </a:p>
        </p:txBody>
      </p:sp>
      <p:sp>
        <p:nvSpPr>
          <p:cNvPr id="373" name="CustomShape 12"/>
          <p:cNvSpPr/>
          <p:nvPr/>
        </p:nvSpPr>
        <p:spPr>
          <a:xfrm>
            <a:off x="2412720" y="30873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Load Balancers</a:t>
            </a:r>
            <a:endParaRPr b="0" lang="en-US" sz="900" spc="-1" strike="noStrike">
              <a:latin typeface="Arial"/>
            </a:endParaRPr>
          </a:p>
        </p:txBody>
      </p:sp>
      <p:sp>
        <p:nvSpPr>
          <p:cNvPr id="374" name="CustomShape 13"/>
          <p:cNvSpPr/>
          <p:nvPr/>
        </p:nvSpPr>
        <p:spPr>
          <a:xfrm>
            <a:off x="3866040" y="30873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Applications</a:t>
            </a:r>
            <a:endParaRPr b="0" lang="en-US" sz="900" spc="-1" strike="noStrike">
              <a:latin typeface="Arial"/>
            </a:endParaRPr>
          </a:p>
        </p:txBody>
      </p:sp>
      <p:sp>
        <p:nvSpPr>
          <p:cNvPr id="375" name="CustomShape 14"/>
          <p:cNvSpPr/>
          <p:nvPr/>
        </p:nvSpPr>
        <p:spPr>
          <a:xfrm>
            <a:off x="5319720" y="30873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Containers</a:t>
            </a:r>
            <a:endParaRPr b="0" lang="en-US" sz="900" spc="-1" strike="noStrike">
              <a:latin typeface="Arial"/>
            </a:endParaRPr>
          </a:p>
        </p:txBody>
      </p:sp>
      <p:sp>
        <p:nvSpPr>
          <p:cNvPr id="376" name="CustomShape 15"/>
          <p:cNvSpPr/>
          <p:nvPr/>
        </p:nvSpPr>
        <p:spPr>
          <a:xfrm>
            <a:off x="6773040" y="30873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Clouds</a:t>
            </a:r>
            <a:endParaRPr b="0" lang="en-US" sz="900" spc="-1" strike="noStrike">
              <a:latin typeface="Arial"/>
            </a:endParaRPr>
          </a:p>
        </p:txBody>
      </p:sp>
      <p:sp>
        <p:nvSpPr>
          <p:cNvPr id="377" name="CustomShape 16"/>
          <p:cNvSpPr/>
          <p:nvPr/>
        </p:nvSpPr>
        <p:spPr>
          <a:xfrm>
            <a:off x="959040" y="37731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Servers</a:t>
            </a:r>
            <a:endParaRPr b="0" lang="en-US" sz="900" spc="-1" strike="noStrike">
              <a:latin typeface="Arial"/>
            </a:endParaRPr>
          </a:p>
        </p:txBody>
      </p:sp>
      <p:sp>
        <p:nvSpPr>
          <p:cNvPr id="378" name="CustomShape 17"/>
          <p:cNvSpPr/>
          <p:nvPr/>
        </p:nvSpPr>
        <p:spPr>
          <a:xfrm>
            <a:off x="2412720" y="37731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Infrastructure</a:t>
            </a:r>
            <a:endParaRPr b="0" lang="en-US" sz="900" spc="-1" strike="noStrike">
              <a:latin typeface="Arial"/>
            </a:endParaRPr>
          </a:p>
        </p:txBody>
      </p:sp>
      <p:sp>
        <p:nvSpPr>
          <p:cNvPr id="379" name="CustomShape 18"/>
          <p:cNvSpPr/>
          <p:nvPr/>
        </p:nvSpPr>
        <p:spPr>
          <a:xfrm>
            <a:off x="3866040" y="37731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Storage</a:t>
            </a:r>
            <a:endParaRPr b="0" lang="en-US" sz="900" spc="-1" strike="noStrike">
              <a:latin typeface="Arial"/>
            </a:endParaRPr>
          </a:p>
        </p:txBody>
      </p:sp>
      <p:sp>
        <p:nvSpPr>
          <p:cNvPr id="380" name="CustomShape 19"/>
          <p:cNvSpPr/>
          <p:nvPr/>
        </p:nvSpPr>
        <p:spPr>
          <a:xfrm>
            <a:off x="6773040" y="3773160"/>
            <a:ext cx="1317600" cy="56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en-US" sz="900" spc="-1" strike="noStrike">
                <a:solidFill>
                  <a:srgbClr val="666666"/>
                </a:solidFill>
                <a:latin typeface="Overpass"/>
                <a:ea typeface="Overpass"/>
              </a:rPr>
              <a:t>And more...</a:t>
            </a:r>
            <a:endParaRPr b="0" lang="en-US" sz="900" spc="-1" strike="noStrike">
              <a:latin typeface="Arial"/>
            </a:endParaRPr>
          </a:p>
        </p:txBody>
      </p:sp>
      <p:sp>
        <p:nvSpPr>
          <p:cNvPr id="381" name="CustomShape 20"/>
          <p:cNvSpPr/>
          <p:nvPr/>
        </p:nvSpPr>
        <p:spPr>
          <a:xfrm>
            <a:off x="5319720" y="3773160"/>
            <a:ext cx="1317600" cy="569160"/>
          </a:xfrm>
          <a:prstGeom prst="rect">
            <a:avLst/>
          </a:prstGeom>
          <a:solidFill>
            <a:srgbClr val="d8d8d8"/>
          </a:solidFill>
          <a:ln>
            <a:noFill/>
          </a:ln>
        </p:spPr>
        <p:style>
          <a:lnRef idx="0"/>
          <a:fillRef idx="0"/>
          <a:effectRef idx="0"/>
          <a:fontRef idx="minor"/>
        </p:style>
        <p:txBody>
          <a:bodyPr lIns="90000" rIns="90000" tIns="91440" bIns="91440" anchor="ctr">
            <a:noAutofit/>
          </a:bodyPr>
          <a:p>
            <a:pPr algn="ctr">
              <a:lnSpc>
                <a:spcPct val="100000"/>
              </a:lnSpc>
            </a:pPr>
            <a:r>
              <a:rPr b="0" lang="en-US" sz="900" spc="-1" strike="noStrike">
                <a:solidFill>
                  <a:srgbClr val="434343"/>
                </a:solidFill>
                <a:latin typeface="Overpass"/>
                <a:ea typeface="Overpass"/>
              </a:rPr>
              <a:t>Network Devices</a:t>
            </a:r>
            <a:endParaRPr b="0" lang="en-US" sz="900" spc="-1" strike="noStrike">
              <a:latin typeface="Arial"/>
            </a:endParaRPr>
          </a:p>
        </p:txBody>
      </p:sp>
      <p:pic>
        <p:nvPicPr>
          <p:cNvPr id="382" name="Google Shape;538;p118" descr=""/>
          <p:cNvPicPr/>
          <p:nvPr/>
        </p:nvPicPr>
        <p:blipFill>
          <a:blip r:embed="rId1"/>
          <a:srcRect l="-13188" t="-47703" r="-9484" b="-37713"/>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1143000" y="722160"/>
            <a:ext cx="6459840" cy="4235760"/>
          </a:xfrm>
          <a:prstGeom prst="rect">
            <a:avLst/>
          </a:prstGeom>
          <a:solidFill>
            <a:srgbClr val="000000"/>
          </a:solidFill>
          <a:ln>
            <a:noFill/>
          </a:ln>
        </p:spPr>
        <p:style>
          <a:lnRef idx="0"/>
          <a:fillRef idx="0"/>
          <a:effectRef idx="0"/>
          <a:fontRef idx="minor"/>
        </p:style>
      </p:sp>
      <p:pic>
        <p:nvPicPr>
          <p:cNvPr id="884" name="Google Shape;1220;p163" descr=""/>
          <p:cNvPicPr/>
          <p:nvPr/>
        </p:nvPicPr>
        <p:blipFill>
          <a:blip r:embed="rId1"/>
          <a:srcRect l="4145" t="6653" r="5151" b="8354"/>
          <a:stretch/>
        </p:blipFill>
        <p:spPr>
          <a:xfrm>
            <a:off x="1192680" y="784440"/>
            <a:ext cx="6347880" cy="4111560"/>
          </a:xfrm>
          <a:prstGeom prst="rect">
            <a:avLst/>
          </a:prstGeom>
          <a:ln>
            <a:noFill/>
          </a:ln>
        </p:spPr>
      </p:pic>
      <p:sp>
        <p:nvSpPr>
          <p:cNvPr id="885" name="CustomShape 2"/>
          <p:cNvSpPr/>
          <p:nvPr/>
        </p:nvSpPr>
        <p:spPr>
          <a:xfrm>
            <a:off x="0" y="270000"/>
            <a:ext cx="914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cc0000"/>
                </a:solidFill>
                <a:latin typeface="Overpass"/>
                <a:ea typeface="Overpass"/>
              </a:rPr>
              <a:t>AUTOMATION FOR EVERYONE: </a:t>
            </a:r>
            <a:r>
              <a:rPr b="1" lang="en-US" sz="1800" spc="-1" strike="noStrike">
                <a:solidFill>
                  <a:srgbClr val="cc0000"/>
                </a:solidFill>
                <a:latin typeface="Overpass"/>
                <a:ea typeface="Overpass"/>
              </a:rPr>
              <a:t>PLAYBOOK RESULTS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86" name="CustomShape 1"/>
          <p:cNvSpPr/>
          <p:nvPr/>
        </p:nvSpPr>
        <p:spPr>
          <a:xfrm>
            <a:off x="555840" y="1969560"/>
            <a:ext cx="8587440" cy="12034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ffffff"/>
                </a:solidFill>
                <a:latin typeface="Overpass"/>
                <a:ea typeface="Overpass"/>
              </a:rPr>
              <a:t>USE CASE:</a:t>
            </a:r>
            <a:br/>
            <a:r>
              <a:rPr b="0" lang="en-US" sz="3000" spc="-1" strike="noStrike">
                <a:solidFill>
                  <a:srgbClr val="ffffff"/>
                </a:solidFill>
                <a:latin typeface="Overpass"/>
                <a:ea typeface="Overpass"/>
              </a:rPr>
              <a:t>WINDOWS AUTOMATION</a:t>
            </a:r>
            <a:endParaRPr b="0" lang="en-US" sz="3000" spc="-1" strike="noStrike">
              <a:latin typeface="Arial"/>
            </a:endParaRPr>
          </a:p>
        </p:txBody>
      </p:sp>
      <p:pic>
        <p:nvPicPr>
          <p:cNvPr id="887" name="Google Shape;1227;p164" descr=""/>
          <p:cNvPicPr/>
          <p:nvPr/>
        </p:nvPicPr>
        <p:blipFill>
          <a:blip r:embed="rId2"/>
          <a:stretch/>
        </p:blipFill>
        <p:spPr>
          <a:xfrm>
            <a:off x="555840" y="424080"/>
            <a:ext cx="2357280" cy="706680"/>
          </a:xfrm>
          <a:prstGeom prst="rect">
            <a:avLst/>
          </a:prstGeom>
          <a:ln>
            <a:noFill/>
          </a:ln>
        </p:spPr>
      </p:pic>
      <p:pic>
        <p:nvPicPr>
          <p:cNvPr id="888" name="Google Shape;1228;p164" descr=""/>
          <p:cNvPicPr/>
          <p:nvPr/>
        </p:nvPicPr>
        <p:blipFill>
          <a:blip r:embed="rId3"/>
          <a:stretch/>
        </p:blipFill>
        <p:spPr>
          <a:xfrm>
            <a:off x="8165520" y="4799520"/>
            <a:ext cx="813600" cy="1918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CustomShape 1"/>
          <p:cNvSpPr/>
          <p:nvPr/>
        </p:nvSpPr>
        <p:spPr>
          <a:xfrm>
            <a:off x="0" y="786960"/>
            <a:ext cx="914328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3000" spc="-1" strike="noStrike">
                <a:solidFill>
                  <a:srgbClr val="434343"/>
                </a:solidFill>
                <a:latin typeface="Overpass"/>
                <a:ea typeface="Overpass"/>
              </a:rPr>
              <a:t>WINDOWS AUTOMATION</a:t>
            </a:r>
            <a:endParaRPr b="0" lang="en-US" sz="3000" spc="-1" strike="noStrike">
              <a:latin typeface="Arial"/>
            </a:endParaRPr>
          </a:p>
        </p:txBody>
      </p:sp>
      <p:sp>
        <p:nvSpPr>
          <p:cNvPr id="890" name="CustomShape 2"/>
          <p:cNvSpPr/>
          <p:nvPr/>
        </p:nvSpPr>
        <p:spPr>
          <a:xfrm>
            <a:off x="0" y="3783600"/>
            <a:ext cx="9143280" cy="713520"/>
          </a:xfrm>
          <a:prstGeom prst="rect">
            <a:avLst/>
          </a:prstGeom>
          <a:noFill/>
          <a:ln>
            <a:noFill/>
          </a:ln>
        </p:spPr>
        <p:style>
          <a:lnRef idx="0"/>
          <a:fillRef idx="0"/>
          <a:effectRef idx="0"/>
          <a:fontRef idx="minor"/>
        </p:style>
        <p:txBody>
          <a:bodyPr lIns="90000" rIns="90000" tIns="45000" bIns="45000">
            <a:noAutofit/>
          </a:bodyPr>
          <a:p>
            <a:pPr algn="ctr">
              <a:lnSpc>
                <a:spcPct val="200000"/>
              </a:lnSpc>
            </a:pPr>
            <a:r>
              <a:rPr b="0" lang="en-US" sz="1800" spc="-1" strike="noStrike" u="sng">
                <a:solidFill>
                  <a:srgbClr val="1155cc"/>
                </a:solidFill>
                <a:uFillTx/>
                <a:latin typeface="Overpass"/>
                <a:ea typeface="Overpass"/>
                <a:hlinkClick r:id="rId1"/>
              </a:rPr>
              <a:t>ansible.com/windows</a:t>
            </a:r>
            <a:endParaRPr b="0" lang="en-US" sz="1800" spc="-1" strike="noStrike">
              <a:latin typeface="Arial"/>
            </a:endParaRPr>
          </a:p>
        </p:txBody>
      </p:sp>
      <p:sp>
        <p:nvSpPr>
          <p:cNvPr id="891" name="CustomShape 3"/>
          <p:cNvSpPr/>
          <p:nvPr/>
        </p:nvSpPr>
        <p:spPr>
          <a:xfrm>
            <a:off x="4801680" y="1706040"/>
            <a:ext cx="2183400" cy="18111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1,300+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Powershell DSC resources</a:t>
            </a:r>
            <a:endParaRPr b="0" lang="en-US" sz="2000" spc="-1" strike="noStrike">
              <a:latin typeface="Arial"/>
            </a:endParaRPr>
          </a:p>
        </p:txBody>
      </p:sp>
      <p:sp>
        <p:nvSpPr>
          <p:cNvPr id="892" name="CustomShape 4"/>
          <p:cNvSpPr/>
          <p:nvPr/>
        </p:nvSpPr>
        <p:spPr>
          <a:xfrm>
            <a:off x="2158200" y="1706040"/>
            <a:ext cx="2076480" cy="19004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90+</a:t>
            </a:r>
            <a:r>
              <a:rPr b="1" lang="en-US" sz="4800" spc="-1" strike="noStrike">
                <a:solidFill>
                  <a:srgbClr val="ffffff"/>
                </a:solidFill>
                <a:latin typeface="Overpass"/>
                <a:ea typeface="Overpass"/>
              </a:rPr>
              <a:t>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Windows Modules</a:t>
            </a:r>
            <a:endParaRPr b="0" lang="en-US" sz="2000" spc="-1" strike="noStrike">
              <a:latin typeface="Arial"/>
            </a:endParaRPr>
          </a:p>
        </p:txBody>
      </p:sp>
      <p:sp>
        <p:nvSpPr>
          <p:cNvPr id="893" name="CustomShape 5"/>
          <p:cNvSpPr/>
          <p:nvPr/>
        </p:nvSpPr>
        <p:spPr>
          <a:xfrm>
            <a:off x="4441320" y="1758240"/>
            <a:ext cx="360" cy="15267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461880" y="544680"/>
            <a:ext cx="6509160" cy="344556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windows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new_servers</a:t>
            </a:r>
            <a:endParaRPr b="0" lang="en-US" sz="1400" spc="-1" strike="noStrike">
              <a:latin typeface="Arial"/>
            </a:endParaRPr>
          </a:p>
          <a:p>
            <a:pPr>
              <a:lnSpc>
                <a:spcPct val="142000"/>
              </a:lnSpc>
            </a:pP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ensure local admin account exists</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win_user</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localadmin</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password</a:t>
            </a:r>
            <a:r>
              <a:rPr b="0" lang="en-US" sz="1400" spc="-1" strike="noStrike">
                <a:solidFill>
                  <a:srgbClr val="000000"/>
                </a:solidFill>
                <a:latin typeface="Courier New"/>
                <a:ea typeface="Courier New"/>
              </a:rPr>
              <a:t>: '{{ local_admin_password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groups</a:t>
            </a:r>
            <a:r>
              <a:rPr b="0" lang="en-US" sz="1400" spc="-1" strike="noStrike">
                <a:solidFill>
                  <a:srgbClr val="000000"/>
                </a:solidFill>
                <a:latin typeface="Courier New"/>
                <a:ea typeface="Courier New"/>
              </a:rPr>
              <a:t>: Administrators</a:t>
            </a:r>
            <a:endParaRPr b="0" lang="en-US" sz="1400" spc="-1" strike="noStrike">
              <a:latin typeface="Arial"/>
            </a:endParaRPr>
          </a:p>
        </p:txBody>
      </p:sp>
      <p:sp>
        <p:nvSpPr>
          <p:cNvPr id="895"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WINDOWS ADMINS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CustomShape 1"/>
          <p:cNvSpPr/>
          <p:nvPr/>
        </p:nvSpPr>
        <p:spPr>
          <a:xfrm>
            <a:off x="461880" y="544680"/>
            <a:ext cx="6509160" cy="344556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windows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windows_machines</a:t>
            </a:r>
            <a:endParaRPr b="0" lang="en-US" sz="1400" spc="-1" strike="noStrike">
              <a:latin typeface="Arial"/>
            </a:endParaRPr>
          </a:p>
          <a:p>
            <a:pPr>
              <a:lnSpc>
                <a:spcPct val="142000"/>
              </a:lnSpc>
            </a:pP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ensure common tools are installed</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win_chocolatey</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 item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loop</a:t>
            </a:r>
            <a:r>
              <a:rPr b="0" lang="en-US" sz="1400" spc="-1" strike="noStrike">
                <a:solidFill>
                  <a:srgbClr val="000000"/>
                </a:solidFill>
                <a:latin typeface="Courier New"/>
                <a:ea typeface="Courier New"/>
              </a:rPr>
              <a:t>: ['sysinternals', 'googlechrome']</a:t>
            </a:r>
            <a:endParaRPr b="0" lang="en-US" sz="1400" spc="-1" strike="noStrike">
              <a:latin typeface="Arial"/>
            </a:endParaRPr>
          </a:p>
        </p:txBody>
      </p:sp>
      <p:sp>
        <p:nvSpPr>
          <p:cNvPr id="897"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WINDOWS ADMINS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461880" y="544680"/>
            <a:ext cx="7779960" cy="402192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update and reboot</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windows_servers</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ensure common OS updates are current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win_updates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register</a:t>
            </a:r>
            <a:r>
              <a:rPr b="0" lang="en-US" sz="1400" spc="-1" strike="noStrike">
                <a:solidFill>
                  <a:srgbClr val="000000"/>
                </a:solidFill>
                <a:latin typeface="Courier New"/>
                <a:ea typeface="Courier New"/>
              </a:rPr>
              <a:t>: update_result</a:t>
            </a:r>
            <a:endParaRPr b="0" lang="en-US" sz="1400" spc="-1" strike="noStrike">
              <a:latin typeface="Arial"/>
            </a:endParaRPr>
          </a:p>
          <a:p>
            <a:pPr>
              <a:lnSpc>
                <a:spcPct val="142000"/>
              </a:lnSpc>
            </a:pP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reboot and wait for host if updates change require it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win_reboot</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when</a:t>
            </a:r>
            <a:r>
              <a:rPr b="0" lang="en-US" sz="1400" spc="-1" strike="noStrike">
                <a:solidFill>
                  <a:srgbClr val="000000"/>
                </a:solidFill>
                <a:latin typeface="Courier New"/>
                <a:ea typeface="Courier New"/>
              </a:rPr>
              <a:t>: update_result.reboot_required</a:t>
            </a:r>
            <a:endParaRPr b="0" lang="en-US" sz="1400" spc="-1" strike="noStrike">
              <a:latin typeface="Arial"/>
            </a:endParaRPr>
          </a:p>
        </p:txBody>
      </p:sp>
      <p:sp>
        <p:nvSpPr>
          <p:cNvPr id="899"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WINDOWS ADMINS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CustomShape 1"/>
          <p:cNvSpPr/>
          <p:nvPr/>
        </p:nvSpPr>
        <p:spPr>
          <a:xfrm>
            <a:off x="461880" y="544680"/>
            <a:ext cx="6594840" cy="419616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250" spc="-1" strike="noStrike">
                <a:solidFill>
                  <a:srgbClr val="000000"/>
                </a:solidFill>
                <a:latin typeface="Courier New"/>
                <a:ea typeface="Courier New"/>
              </a:rPr>
              <a:t>---</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a30000"/>
                </a:solidFill>
                <a:latin typeface="Courier New"/>
                <a:ea typeface="Courier New"/>
              </a:rPr>
              <a:t>update domain and reboot</a:t>
            </a:r>
            <a:endParaRPr b="0" lang="en-US" sz="1250" spc="-1" strike="noStrike">
              <a:latin typeface="Arial"/>
            </a:endParaRPr>
          </a:p>
          <a:p>
            <a:pPr>
              <a:lnSpc>
                <a:spcPct val="142000"/>
              </a:lnSpc>
            </a:pPr>
            <a:r>
              <a:rPr b="1"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hosts</a:t>
            </a:r>
            <a:r>
              <a:rPr b="0" lang="en-US" sz="1250" spc="-1" strike="noStrike">
                <a:solidFill>
                  <a:srgbClr val="000000"/>
                </a:solidFill>
                <a:latin typeface="Courier New"/>
                <a:ea typeface="Courier New"/>
              </a:rPr>
              <a:t>: windows_servers</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tasks</a:t>
            </a:r>
            <a:r>
              <a:rPr b="0" lang="en-US" sz="1250" spc="-1" strike="noStrike">
                <a:solidFill>
                  <a:srgbClr val="000000"/>
                </a:solidFill>
                <a:latin typeface="Courier New"/>
                <a:ea typeface="Courier New"/>
              </a:rPr>
              <a:t>:</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ensure domain membership</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win_domain_membership</a:t>
            </a:r>
            <a:r>
              <a:rPr b="0" lang="en-US" sz="1250" spc="-1" strike="noStrike">
                <a:solidFill>
                  <a:srgbClr val="000000"/>
                </a:solidFill>
                <a:latin typeface="Courier New"/>
                <a:ea typeface="Courier New"/>
              </a:rPr>
              <a:t>: </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dns_domain_name</a:t>
            </a:r>
            <a:r>
              <a:rPr b="0" lang="en-US" sz="1250" spc="-1" strike="noStrike">
                <a:solidFill>
                  <a:srgbClr val="000000"/>
                </a:solidFill>
                <a:latin typeface="Courier New"/>
                <a:ea typeface="Courier New"/>
              </a:rPr>
              <a:t>: contoso.corp</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domain_admin_user</a:t>
            </a:r>
            <a:r>
              <a:rPr b="0" lang="en-US" sz="1250" spc="-1" strike="noStrike">
                <a:solidFill>
                  <a:srgbClr val="000000"/>
                </a:solidFill>
                <a:latin typeface="Courier New"/>
                <a:ea typeface="Courier New"/>
              </a:rPr>
              <a:t>: '{{ domain_admin_username }}'</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domain_admin_password</a:t>
            </a:r>
            <a:r>
              <a:rPr b="0" lang="en-US" sz="1250" spc="-1" strike="noStrike">
                <a:solidFill>
                  <a:srgbClr val="000000"/>
                </a:solidFill>
                <a:latin typeface="Courier New"/>
                <a:ea typeface="Courier New"/>
              </a:rPr>
              <a:t>: '{{ domain_admin_password }}'</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state</a:t>
            </a:r>
            <a:r>
              <a:rPr b="0" lang="en-US" sz="1250" spc="-1" strike="noStrike">
                <a:solidFill>
                  <a:srgbClr val="000000"/>
                </a:solidFill>
                <a:latin typeface="Courier New"/>
                <a:ea typeface="Courier New"/>
              </a:rPr>
              <a:t>: domain</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register</a:t>
            </a:r>
            <a:r>
              <a:rPr b="0" lang="en-US" sz="1250" spc="-1" strike="noStrike">
                <a:solidFill>
                  <a:srgbClr val="000000"/>
                </a:solidFill>
                <a:latin typeface="Courier New"/>
                <a:ea typeface="Courier New"/>
              </a:rPr>
              <a:t>: domain_result</a:t>
            </a:r>
            <a:endParaRPr b="0" lang="en-US" sz="1250" spc="-1" strike="noStrike">
              <a:latin typeface="Arial"/>
            </a:endParaRPr>
          </a:p>
          <a:p>
            <a:pPr>
              <a:lnSpc>
                <a:spcPct val="142000"/>
              </a:lnSpc>
            </a:pP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reboot and wait for host if domain change require it</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win_reboot</a:t>
            </a:r>
            <a:r>
              <a:rPr b="0" lang="en-US" sz="1250" spc="-1" strike="noStrike">
                <a:solidFill>
                  <a:srgbClr val="000000"/>
                </a:solidFill>
                <a:latin typeface="Courier New"/>
                <a:ea typeface="Courier New"/>
              </a:rPr>
              <a:t>:</a:t>
            </a:r>
            <a:endParaRPr b="0" lang="en-US" sz="1250" spc="-1" strike="noStrike">
              <a:latin typeface="Arial"/>
            </a:endParaRPr>
          </a:p>
          <a:p>
            <a:pPr>
              <a:lnSpc>
                <a:spcPct val="142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when</a:t>
            </a:r>
            <a:r>
              <a:rPr b="0" lang="en-US" sz="1250" spc="-1" strike="noStrike">
                <a:solidFill>
                  <a:srgbClr val="000000"/>
                </a:solidFill>
                <a:latin typeface="Courier New"/>
                <a:ea typeface="Courier New"/>
              </a:rPr>
              <a:t>: domain_result.reboot_required</a:t>
            </a:r>
            <a:endParaRPr b="0" lang="en-US" sz="1250" spc="-1" strike="noStrike">
              <a:latin typeface="Arial"/>
            </a:endParaRPr>
          </a:p>
        </p:txBody>
      </p:sp>
      <p:sp>
        <p:nvSpPr>
          <p:cNvPr id="901"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WINDOWS ADMINS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02" name="CustomShape 1"/>
          <p:cNvSpPr/>
          <p:nvPr/>
        </p:nvSpPr>
        <p:spPr>
          <a:xfrm>
            <a:off x="555840" y="1969560"/>
            <a:ext cx="8587440" cy="12034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ffffff"/>
                </a:solidFill>
                <a:latin typeface="Overpass"/>
                <a:ea typeface="Overpass"/>
              </a:rPr>
              <a:t>USE CASE:</a:t>
            </a:r>
            <a:br/>
            <a:r>
              <a:rPr b="0" lang="en-US" sz="3000" spc="-1" strike="noStrike">
                <a:solidFill>
                  <a:srgbClr val="ffffff"/>
                </a:solidFill>
                <a:latin typeface="Overpass"/>
                <a:ea typeface="Overpass"/>
              </a:rPr>
              <a:t>Cloud automation</a:t>
            </a:r>
            <a:endParaRPr b="0" lang="en-US" sz="3000" spc="-1" strike="noStrike">
              <a:latin typeface="Arial"/>
            </a:endParaRPr>
          </a:p>
        </p:txBody>
      </p:sp>
      <p:pic>
        <p:nvPicPr>
          <p:cNvPr id="903" name="Google Shape;1267;p170" descr=""/>
          <p:cNvPicPr/>
          <p:nvPr/>
        </p:nvPicPr>
        <p:blipFill>
          <a:blip r:embed="rId2"/>
          <a:stretch/>
        </p:blipFill>
        <p:spPr>
          <a:xfrm>
            <a:off x="555840" y="456120"/>
            <a:ext cx="2357280" cy="1099800"/>
          </a:xfrm>
          <a:prstGeom prst="rect">
            <a:avLst/>
          </a:prstGeom>
          <a:ln>
            <a:noFill/>
          </a:ln>
        </p:spPr>
      </p:pic>
      <p:pic>
        <p:nvPicPr>
          <p:cNvPr id="904" name="Google Shape;1268;p170" descr=""/>
          <p:cNvPicPr/>
          <p:nvPr/>
        </p:nvPicPr>
        <p:blipFill>
          <a:blip r:embed="rId3"/>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ustomShape 1"/>
          <p:cNvSpPr/>
          <p:nvPr/>
        </p:nvSpPr>
        <p:spPr>
          <a:xfrm>
            <a:off x="0" y="786960"/>
            <a:ext cx="914328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3000" spc="-1" strike="noStrike">
                <a:solidFill>
                  <a:srgbClr val="434343"/>
                </a:solidFill>
                <a:latin typeface="Overpass"/>
                <a:ea typeface="Overpass"/>
              </a:rPr>
              <a:t>CLOUD AUTOMATION</a:t>
            </a:r>
            <a:endParaRPr b="0" lang="en-US" sz="3000" spc="-1" strike="noStrike">
              <a:latin typeface="Arial"/>
            </a:endParaRPr>
          </a:p>
        </p:txBody>
      </p:sp>
      <p:sp>
        <p:nvSpPr>
          <p:cNvPr id="906" name="CustomShape 2"/>
          <p:cNvSpPr/>
          <p:nvPr/>
        </p:nvSpPr>
        <p:spPr>
          <a:xfrm>
            <a:off x="0" y="3783600"/>
            <a:ext cx="9143280" cy="713520"/>
          </a:xfrm>
          <a:prstGeom prst="rect">
            <a:avLst/>
          </a:prstGeom>
          <a:noFill/>
          <a:ln>
            <a:noFill/>
          </a:ln>
        </p:spPr>
        <p:style>
          <a:lnRef idx="0"/>
          <a:fillRef idx="0"/>
          <a:effectRef idx="0"/>
          <a:fontRef idx="minor"/>
        </p:style>
        <p:txBody>
          <a:bodyPr lIns="90000" rIns="90000" tIns="45000" bIns="45000">
            <a:noAutofit/>
          </a:bodyPr>
          <a:p>
            <a:pPr algn="ctr">
              <a:lnSpc>
                <a:spcPct val="200000"/>
              </a:lnSpc>
            </a:pPr>
            <a:r>
              <a:rPr b="0" lang="en-US" sz="1800" spc="-1" strike="noStrike" u="sng">
                <a:solidFill>
                  <a:srgbClr val="1155cc"/>
                </a:solidFill>
                <a:uFillTx/>
                <a:latin typeface="Overpass"/>
                <a:ea typeface="Overpass"/>
                <a:hlinkClick r:id="rId1"/>
              </a:rPr>
              <a:t>ansible.com/cloud</a:t>
            </a:r>
            <a:endParaRPr b="0" lang="en-US" sz="1800" spc="-1" strike="noStrike">
              <a:latin typeface="Arial"/>
            </a:endParaRPr>
          </a:p>
        </p:txBody>
      </p:sp>
      <p:sp>
        <p:nvSpPr>
          <p:cNvPr id="907" name="CustomShape 3"/>
          <p:cNvSpPr/>
          <p:nvPr/>
        </p:nvSpPr>
        <p:spPr>
          <a:xfrm>
            <a:off x="4801680" y="1706040"/>
            <a:ext cx="2183400" cy="18111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30+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Cloud Platforms</a:t>
            </a:r>
            <a:endParaRPr b="0" lang="en-US" sz="2000" spc="-1" strike="noStrike">
              <a:latin typeface="Arial"/>
            </a:endParaRPr>
          </a:p>
        </p:txBody>
      </p:sp>
      <p:sp>
        <p:nvSpPr>
          <p:cNvPr id="908" name="CustomShape 4"/>
          <p:cNvSpPr/>
          <p:nvPr/>
        </p:nvSpPr>
        <p:spPr>
          <a:xfrm>
            <a:off x="2158200" y="1706040"/>
            <a:ext cx="2076480" cy="19004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4800" spc="-1" strike="noStrike">
                <a:solidFill>
                  <a:srgbClr val="cc0000"/>
                </a:solidFill>
                <a:latin typeface="Overpass"/>
                <a:ea typeface="Overpass"/>
              </a:rPr>
              <a:t>800+</a:t>
            </a:r>
            <a:r>
              <a:rPr b="1" lang="en-US" sz="4800" spc="-1" strike="noStrike">
                <a:solidFill>
                  <a:srgbClr val="ffffff"/>
                </a:solidFill>
                <a:latin typeface="Overpass"/>
                <a:ea typeface="Overpass"/>
              </a:rPr>
              <a:t> </a:t>
            </a:r>
            <a:endParaRPr b="0" lang="en-US" sz="4800" spc="-1" strike="noStrike">
              <a:latin typeface="Arial"/>
            </a:endParaRPr>
          </a:p>
          <a:p>
            <a:pPr algn="ctr">
              <a:lnSpc>
                <a:spcPct val="100000"/>
              </a:lnSpc>
            </a:pPr>
            <a:r>
              <a:rPr b="0" lang="en-US" sz="2000" spc="-1" strike="noStrike">
                <a:solidFill>
                  <a:srgbClr val="434343"/>
                </a:solidFill>
                <a:latin typeface="Overpass"/>
                <a:ea typeface="Overpass"/>
              </a:rPr>
              <a:t>Cloud</a:t>
            </a:r>
            <a:br/>
            <a:r>
              <a:rPr b="0" lang="en-US" sz="2000" spc="-1" strike="noStrike">
                <a:solidFill>
                  <a:srgbClr val="434343"/>
                </a:solidFill>
                <a:latin typeface="Overpass"/>
                <a:ea typeface="Overpass"/>
              </a:rPr>
              <a:t> Modules</a:t>
            </a:r>
            <a:endParaRPr b="0" lang="en-US" sz="2000" spc="-1" strike="noStrike">
              <a:latin typeface="Arial"/>
            </a:endParaRPr>
          </a:p>
        </p:txBody>
      </p:sp>
      <p:sp>
        <p:nvSpPr>
          <p:cNvPr id="909" name="CustomShape 5"/>
          <p:cNvSpPr/>
          <p:nvPr/>
        </p:nvSpPr>
        <p:spPr>
          <a:xfrm>
            <a:off x="4441320" y="1758240"/>
            <a:ext cx="360" cy="15267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461880" y="544680"/>
            <a:ext cx="7318080" cy="413064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aws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localhost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connection</a:t>
            </a:r>
            <a:r>
              <a:rPr b="0" lang="en-US" sz="1400" spc="-1" strike="noStrike">
                <a:solidFill>
                  <a:srgbClr val="000000"/>
                </a:solidFill>
                <a:latin typeface="Courier New"/>
                <a:ea typeface="Courier New"/>
              </a:rPr>
              <a:t>: local</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create AWS VPC ansible-vpc</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ec2_vpc_net</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"ansible-vpc"</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cidr_block</a:t>
            </a:r>
            <a:r>
              <a:rPr b="0" lang="en-US" sz="1400" spc="-1" strike="noStrike">
                <a:solidFill>
                  <a:srgbClr val="000000"/>
                </a:solidFill>
                <a:latin typeface="Courier New"/>
                <a:ea typeface="Courier New"/>
              </a:rPr>
              <a:t>: "192.168.0.0/24"</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tags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demo</a:t>
            </a:r>
            <a:r>
              <a:rPr b="0" lang="en-US" sz="1400" spc="-1" strike="noStrike">
                <a:solidFill>
                  <a:srgbClr val="000000"/>
                </a:solidFill>
                <a:latin typeface="Courier New"/>
                <a:ea typeface="Courier New"/>
              </a:rPr>
              <a:t>: the demo vpc</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register</a:t>
            </a:r>
            <a:r>
              <a:rPr b="0" lang="en-US" sz="1400" spc="-1" strike="noStrike">
                <a:solidFill>
                  <a:srgbClr val="000000"/>
                </a:solidFill>
                <a:latin typeface="Courier New"/>
                <a:ea typeface="Courier New"/>
              </a:rPr>
              <a:t>: create_vpc</a:t>
            </a:r>
            <a:endParaRPr b="0" lang="en-US" sz="1400" spc="-1" strike="noStrike">
              <a:latin typeface="Arial"/>
            </a:endParaRPr>
          </a:p>
          <a:p>
            <a:pPr>
              <a:lnSpc>
                <a:spcPct val="142000"/>
              </a:lnSpc>
            </a:pPr>
            <a:endParaRPr b="0" lang="en-US" sz="1400" spc="-1" strike="noStrike">
              <a:latin typeface="Arial"/>
            </a:endParaRPr>
          </a:p>
          <a:p>
            <a:pPr>
              <a:lnSpc>
                <a:spcPct val="142000"/>
              </a:lnSpc>
            </a:pPr>
            <a:endParaRPr b="0" lang="en-US" sz="1400" spc="-1" strike="noStrike">
              <a:latin typeface="Arial"/>
            </a:endParaRPr>
          </a:p>
        </p:txBody>
      </p:sp>
      <p:sp>
        <p:nvSpPr>
          <p:cNvPr id="911" name="CustomShape 2"/>
          <p:cNvSpPr/>
          <p:nvPr/>
        </p:nvSpPr>
        <p:spPr>
          <a:xfrm>
            <a:off x="349560" y="117720"/>
            <a:ext cx="493560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800" spc="-1" strike="noStrike">
                <a:solidFill>
                  <a:srgbClr val="ffffff"/>
                </a:solidFill>
                <a:latin typeface="Overpass"/>
                <a:ea typeface="Overpass"/>
              </a:rPr>
              <a:t>PLAYBOOK EXAMPLE: </a:t>
            </a:r>
            <a:r>
              <a:rPr b="1" lang="en-US" sz="1800" spc="-1" strike="noStrike">
                <a:solidFill>
                  <a:srgbClr val="ffffff"/>
                </a:solidFill>
                <a:latin typeface="Overpass"/>
                <a:ea typeface="Overpass"/>
              </a:rPr>
              <a:t>AWS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383" name="CustomShape 1"/>
          <p:cNvSpPr/>
          <p:nvPr/>
        </p:nvSpPr>
        <p:spPr>
          <a:xfrm>
            <a:off x="233640" y="1188720"/>
            <a:ext cx="1388160" cy="3520080"/>
          </a:xfrm>
          <a:prstGeom prst="rect">
            <a:avLst/>
          </a:prstGeom>
          <a:solidFill>
            <a:srgbClr val="ffffff"/>
          </a:solidFill>
          <a:ln>
            <a:noFill/>
          </a:ln>
        </p:spPr>
        <p:style>
          <a:lnRef idx="0"/>
          <a:fillRef idx="0"/>
          <a:effectRef idx="0"/>
          <a:fontRef idx="minor"/>
        </p:style>
      </p:sp>
      <p:sp>
        <p:nvSpPr>
          <p:cNvPr id="384" name="CustomShape 2"/>
          <p:cNvSpPr/>
          <p:nvPr/>
        </p:nvSpPr>
        <p:spPr>
          <a:xfrm>
            <a:off x="1685880" y="1188720"/>
            <a:ext cx="1388160" cy="3520080"/>
          </a:xfrm>
          <a:prstGeom prst="rect">
            <a:avLst/>
          </a:prstGeom>
          <a:solidFill>
            <a:srgbClr val="ffffff"/>
          </a:solidFill>
          <a:ln>
            <a:noFill/>
          </a:ln>
        </p:spPr>
        <p:style>
          <a:lnRef idx="0"/>
          <a:fillRef idx="0"/>
          <a:effectRef idx="0"/>
          <a:fontRef idx="minor"/>
        </p:style>
      </p:sp>
      <p:sp>
        <p:nvSpPr>
          <p:cNvPr id="385" name="CustomShape 3"/>
          <p:cNvSpPr/>
          <p:nvPr/>
        </p:nvSpPr>
        <p:spPr>
          <a:xfrm>
            <a:off x="3136320" y="1188720"/>
            <a:ext cx="1388160" cy="3520080"/>
          </a:xfrm>
          <a:prstGeom prst="rect">
            <a:avLst/>
          </a:prstGeom>
          <a:solidFill>
            <a:srgbClr val="ffffff"/>
          </a:solidFill>
          <a:ln>
            <a:noFill/>
          </a:ln>
        </p:spPr>
        <p:style>
          <a:lnRef idx="0"/>
          <a:fillRef idx="0"/>
          <a:effectRef idx="0"/>
          <a:fontRef idx="minor"/>
        </p:style>
      </p:sp>
      <p:sp>
        <p:nvSpPr>
          <p:cNvPr id="386" name="CustomShape 4"/>
          <p:cNvSpPr/>
          <p:nvPr/>
        </p:nvSpPr>
        <p:spPr>
          <a:xfrm>
            <a:off x="4617000" y="1188720"/>
            <a:ext cx="1388160" cy="3520080"/>
          </a:xfrm>
          <a:prstGeom prst="rect">
            <a:avLst/>
          </a:prstGeom>
          <a:solidFill>
            <a:srgbClr val="ffffff"/>
          </a:solidFill>
          <a:ln>
            <a:noFill/>
          </a:ln>
        </p:spPr>
        <p:style>
          <a:lnRef idx="0"/>
          <a:fillRef idx="0"/>
          <a:effectRef idx="0"/>
          <a:fontRef idx="minor"/>
        </p:style>
      </p:sp>
      <p:sp>
        <p:nvSpPr>
          <p:cNvPr id="387" name="CustomShape 5"/>
          <p:cNvSpPr/>
          <p:nvPr/>
        </p:nvSpPr>
        <p:spPr>
          <a:xfrm>
            <a:off x="6064560" y="1188720"/>
            <a:ext cx="1388160" cy="3520080"/>
          </a:xfrm>
          <a:prstGeom prst="rect">
            <a:avLst/>
          </a:prstGeom>
          <a:solidFill>
            <a:srgbClr val="ffffff"/>
          </a:solidFill>
          <a:ln>
            <a:noFill/>
          </a:ln>
        </p:spPr>
        <p:style>
          <a:lnRef idx="0"/>
          <a:fillRef idx="0"/>
          <a:effectRef idx="0"/>
          <a:fontRef idx="minor"/>
        </p:style>
      </p:sp>
      <p:sp>
        <p:nvSpPr>
          <p:cNvPr id="388" name="CustomShape 6"/>
          <p:cNvSpPr/>
          <p:nvPr/>
        </p:nvSpPr>
        <p:spPr>
          <a:xfrm>
            <a:off x="7512480" y="1188720"/>
            <a:ext cx="1388160" cy="3520080"/>
          </a:xfrm>
          <a:prstGeom prst="rect">
            <a:avLst/>
          </a:prstGeom>
          <a:solidFill>
            <a:srgbClr val="ffffff"/>
          </a:solidFill>
          <a:ln>
            <a:noFill/>
          </a:ln>
        </p:spPr>
        <p:style>
          <a:lnRef idx="0"/>
          <a:fillRef idx="0"/>
          <a:effectRef idx="0"/>
          <a:fontRef idx="minor"/>
        </p:style>
      </p:sp>
      <p:sp>
        <p:nvSpPr>
          <p:cNvPr id="389" name="CustomShape 7"/>
          <p:cNvSpPr/>
          <p:nvPr/>
        </p:nvSpPr>
        <p:spPr>
          <a:xfrm>
            <a:off x="338400" y="1289880"/>
            <a:ext cx="1483200" cy="30276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200" spc="-1" strike="noStrike">
                <a:solidFill>
                  <a:srgbClr val="ee0000"/>
                </a:solidFill>
                <a:latin typeface="Overpass"/>
                <a:ea typeface="Overpass"/>
              </a:rPr>
              <a:t>Cloud</a:t>
            </a:r>
            <a:endParaRPr b="0" lang="en-US" sz="1200" spc="-1" strike="noStrike">
              <a:latin typeface="Arial"/>
            </a:endParaRPr>
          </a:p>
          <a:p>
            <a:pPr>
              <a:lnSpc>
                <a:spcPct val="115000"/>
              </a:lnSpc>
            </a:pPr>
            <a:endParaRPr b="0" lang="en-US" sz="1200" spc="-1" strike="noStrike">
              <a:latin typeface="Arial"/>
            </a:endParaRPr>
          </a:p>
        </p:txBody>
      </p:sp>
      <p:sp>
        <p:nvSpPr>
          <p:cNvPr id="390" name="CustomShape 8"/>
          <p:cNvSpPr/>
          <p:nvPr/>
        </p:nvSpPr>
        <p:spPr>
          <a:xfrm>
            <a:off x="1648440" y="1289880"/>
            <a:ext cx="1460520" cy="57348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100" spc="-1" strike="noStrike">
                <a:solidFill>
                  <a:srgbClr val="ee0000"/>
                </a:solidFill>
                <a:latin typeface="Overpass"/>
                <a:ea typeface="Overpass"/>
              </a:rPr>
              <a:t>Virt &amp; Container</a:t>
            </a:r>
            <a:endParaRPr b="0" lang="en-US" sz="1100" spc="-1" strike="noStrike">
              <a:latin typeface="Arial"/>
            </a:endParaRPr>
          </a:p>
        </p:txBody>
      </p:sp>
      <p:sp>
        <p:nvSpPr>
          <p:cNvPr id="391" name="CustomShape 9"/>
          <p:cNvSpPr/>
          <p:nvPr/>
        </p:nvSpPr>
        <p:spPr>
          <a:xfrm>
            <a:off x="3138480" y="1289880"/>
            <a:ext cx="1388160" cy="41724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200" spc="-1" strike="noStrike">
                <a:solidFill>
                  <a:srgbClr val="ee0000"/>
                </a:solidFill>
                <a:latin typeface="Overpass"/>
                <a:ea typeface="Overpass"/>
              </a:rPr>
              <a:t>Windows</a:t>
            </a:r>
            <a:endParaRPr b="0" lang="en-US" sz="1200" spc="-1" strike="noStrike">
              <a:latin typeface="Arial"/>
            </a:endParaRPr>
          </a:p>
          <a:p>
            <a:pPr>
              <a:lnSpc>
                <a:spcPct val="115000"/>
              </a:lnSpc>
            </a:pPr>
            <a:endParaRPr b="0" lang="en-US" sz="1200" spc="-1" strike="noStrike">
              <a:latin typeface="Arial"/>
            </a:endParaRPr>
          </a:p>
        </p:txBody>
      </p:sp>
      <p:sp>
        <p:nvSpPr>
          <p:cNvPr id="392" name="CustomShape 10"/>
          <p:cNvSpPr/>
          <p:nvPr/>
        </p:nvSpPr>
        <p:spPr>
          <a:xfrm>
            <a:off x="4617360" y="1289880"/>
            <a:ext cx="1225080" cy="41724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200" spc="-1" strike="noStrike">
                <a:solidFill>
                  <a:srgbClr val="ee0000"/>
                </a:solidFill>
                <a:latin typeface="Overpass"/>
                <a:ea typeface="Overpass"/>
              </a:rPr>
              <a:t>Network</a:t>
            </a:r>
            <a:endParaRPr b="0" lang="en-US" sz="1200" spc="-1" strike="noStrike">
              <a:latin typeface="Arial"/>
            </a:endParaRPr>
          </a:p>
          <a:p>
            <a:pPr>
              <a:lnSpc>
                <a:spcPct val="115000"/>
              </a:lnSpc>
            </a:pPr>
            <a:endParaRPr b="0" lang="en-US" sz="1200" spc="-1" strike="noStrike">
              <a:latin typeface="Arial"/>
            </a:endParaRPr>
          </a:p>
        </p:txBody>
      </p:sp>
      <p:sp>
        <p:nvSpPr>
          <p:cNvPr id="393" name="CustomShape 11"/>
          <p:cNvSpPr/>
          <p:nvPr/>
        </p:nvSpPr>
        <p:spPr>
          <a:xfrm>
            <a:off x="6064560" y="1289880"/>
            <a:ext cx="1388160" cy="36180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200" spc="-1" strike="noStrike">
                <a:solidFill>
                  <a:srgbClr val="ee0000"/>
                </a:solidFill>
                <a:latin typeface="Overpass"/>
                <a:ea typeface="Overpass"/>
              </a:rPr>
              <a:t>Devops</a:t>
            </a:r>
            <a:endParaRPr b="0" lang="en-US" sz="1200" spc="-1" strike="noStrike">
              <a:latin typeface="Arial"/>
            </a:endParaRPr>
          </a:p>
          <a:p>
            <a:pPr>
              <a:lnSpc>
                <a:spcPct val="115000"/>
              </a:lnSpc>
            </a:pPr>
            <a:endParaRPr b="0" lang="en-US" sz="1200" spc="-1" strike="noStrike">
              <a:latin typeface="Arial"/>
            </a:endParaRPr>
          </a:p>
        </p:txBody>
      </p:sp>
      <p:sp>
        <p:nvSpPr>
          <p:cNvPr id="394" name="CustomShape 12"/>
          <p:cNvSpPr/>
          <p:nvPr/>
        </p:nvSpPr>
        <p:spPr>
          <a:xfrm>
            <a:off x="7512480" y="1289880"/>
            <a:ext cx="1388160" cy="46872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200" spc="-1" strike="noStrike">
                <a:solidFill>
                  <a:srgbClr val="ee0000"/>
                </a:solidFill>
                <a:latin typeface="Overpass"/>
                <a:ea typeface="Overpass"/>
              </a:rPr>
              <a:t>Monitoring</a:t>
            </a:r>
            <a:endParaRPr b="0" lang="en-US" sz="1200" spc="-1" strike="noStrike">
              <a:latin typeface="Arial"/>
            </a:endParaRPr>
          </a:p>
          <a:p>
            <a:pPr>
              <a:lnSpc>
                <a:spcPct val="115000"/>
              </a:lnSpc>
            </a:pPr>
            <a:endParaRPr b="0" lang="en-US" sz="1200" spc="-1" strike="noStrike">
              <a:latin typeface="Arial"/>
            </a:endParaRPr>
          </a:p>
        </p:txBody>
      </p:sp>
      <p:sp>
        <p:nvSpPr>
          <p:cNvPr id="395" name="CustomShape 13"/>
          <p:cNvSpPr/>
          <p:nvPr/>
        </p:nvSpPr>
        <p:spPr>
          <a:xfrm>
            <a:off x="5760" y="274680"/>
            <a:ext cx="9143280" cy="709560"/>
          </a:xfrm>
          <a:prstGeom prst="rect">
            <a:avLst/>
          </a:prstGeom>
          <a:noFill/>
          <a:ln>
            <a:noFill/>
          </a:ln>
        </p:spPr>
        <p:style>
          <a:lnRef idx="0"/>
          <a:fillRef idx="0"/>
          <a:effectRef idx="0"/>
          <a:fontRef idx="minor"/>
        </p:style>
        <p:txBody>
          <a:bodyPr lIns="90000" rIns="90000" tIns="91440" bIns="91440">
            <a:noAutofit/>
          </a:bodyPr>
          <a:p>
            <a:pPr algn="ctr">
              <a:lnSpc>
                <a:spcPct val="110000"/>
              </a:lnSpc>
            </a:pPr>
            <a:r>
              <a:rPr b="0" lang="en-US" sz="2000" spc="-1" strike="noStrike">
                <a:solidFill>
                  <a:srgbClr val="ee0000"/>
                </a:solidFill>
                <a:latin typeface="Overpass"/>
                <a:ea typeface="Overpass"/>
              </a:rPr>
              <a:t>Ansible automates technologies you use</a:t>
            </a:r>
            <a:br/>
            <a:r>
              <a:rPr b="0" lang="en-US" sz="1400" spc="-1" strike="noStrike">
                <a:solidFill>
                  <a:srgbClr val="222222"/>
                </a:solidFill>
                <a:latin typeface="Overpass"/>
                <a:ea typeface="Overpass"/>
              </a:rPr>
              <a:t>Time to automate is measured in minutes</a:t>
            </a:r>
            <a:endParaRPr b="0" lang="en-US" sz="1400" spc="-1" strike="noStrike">
              <a:latin typeface="Arial"/>
            </a:endParaRPr>
          </a:p>
        </p:txBody>
      </p:sp>
      <p:sp>
        <p:nvSpPr>
          <p:cNvPr id="396" name="CustomShape 14"/>
          <p:cNvSpPr/>
          <p:nvPr/>
        </p:nvSpPr>
        <p:spPr>
          <a:xfrm>
            <a:off x="361800" y="1693080"/>
            <a:ext cx="1160280" cy="21664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AWS</a:t>
            </a:r>
            <a:endParaRPr b="0" lang="en-US" sz="1200" spc="-1" strike="noStrike">
              <a:latin typeface="Arial"/>
            </a:endParaRPr>
          </a:p>
          <a:p>
            <a:pPr>
              <a:lnSpc>
                <a:spcPct val="115000"/>
              </a:lnSpc>
            </a:pPr>
            <a:r>
              <a:rPr b="0" lang="en-US" sz="1200" spc="-1" strike="noStrike">
                <a:solidFill>
                  <a:srgbClr val="555960"/>
                </a:solidFill>
                <a:latin typeface="Overpass"/>
                <a:ea typeface="Overpass"/>
              </a:rPr>
              <a:t>Azure</a:t>
            </a:r>
            <a:endParaRPr b="0" lang="en-US" sz="1200" spc="-1" strike="noStrike">
              <a:latin typeface="Arial"/>
            </a:endParaRPr>
          </a:p>
          <a:p>
            <a:pPr>
              <a:lnSpc>
                <a:spcPct val="115000"/>
              </a:lnSpc>
            </a:pPr>
            <a:r>
              <a:rPr b="0" lang="en-US" sz="1200" spc="-1" strike="noStrike">
                <a:solidFill>
                  <a:srgbClr val="555960"/>
                </a:solidFill>
                <a:latin typeface="Overpass"/>
                <a:ea typeface="Overpass"/>
              </a:rPr>
              <a:t>Digital Ocean</a:t>
            </a:r>
            <a:endParaRPr b="0" lang="en-US" sz="1200" spc="-1" strike="noStrike">
              <a:latin typeface="Arial"/>
            </a:endParaRPr>
          </a:p>
          <a:p>
            <a:pPr>
              <a:lnSpc>
                <a:spcPct val="115000"/>
              </a:lnSpc>
            </a:pPr>
            <a:r>
              <a:rPr b="0" lang="en-US" sz="1200" spc="-1" strike="noStrike">
                <a:solidFill>
                  <a:srgbClr val="555960"/>
                </a:solidFill>
                <a:latin typeface="Overpass"/>
                <a:ea typeface="Overpass"/>
              </a:rPr>
              <a:t>Google</a:t>
            </a:r>
            <a:endParaRPr b="0" lang="en-US" sz="1200" spc="-1" strike="noStrike">
              <a:latin typeface="Arial"/>
            </a:endParaRPr>
          </a:p>
          <a:p>
            <a:pPr>
              <a:lnSpc>
                <a:spcPct val="115000"/>
              </a:lnSpc>
            </a:pPr>
            <a:r>
              <a:rPr b="0" lang="en-US" sz="1200" spc="-1" strike="noStrike">
                <a:solidFill>
                  <a:srgbClr val="555960"/>
                </a:solidFill>
                <a:latin typeface="Overpass"/>
                <a:ea typeface="Overpass"/>
              </a:rPr>
              <a:t>OpenStack</a:t>
            </a:r>
            <a:endParaRPr b="0" lang="en-US" sz="1200" spc="-1" strike="noStrike">
              <a:latin typeface="Arial"/>
            </a:endParaRPr>
          </a:p>
          <a:p>
            <a:pPr>
              <a:lnSpc>
                <a:spcPct val="115000"/>
              </a:lnSpc>
            </a:pPr>
            <a:r>
              <a:rPr b="0" lang="en-US" sz="1200" spc="-1" strike="noStrike">
                <a:solidFill>
                  <a:srgbClr val="555960"/>
                </a:solidFill>
                <a:latin typeface="Overpass"/>
                <a:ea typeface="Overpass"/>
              </a:rPr>
              <a:t>Rackspace</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397" name="CustomShape 15"/>
          <p:cNvSpPr/>
          <p:nvPr/>
        </p:nvSpPr>
        <p:spPr>
          <a:xfrm>
            <a:off x="1676520" y="1693080"/>
            <a:ext cx="1370880" cy="229824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Docker</a:t>
            </a:r>
            <a:endParaRPr b="0" lang="en-US" sz="1200" spc="-1" strike="noStrike">
              <a:latin typeface="Arial"/>
            </a:endParaRPr>
          </a:p>
          <a:p>
            <a:pPr>
              <a:lnSpc>
                <a:spcPct val="115000"/>
              </a:lnSpc>
            </a:pPr>
            <a:r>
              <a:rPr b="0" lang="en-US" sz="1200" spc="-1" strike="noStrike">
                <a:solidFill>
                  <a:srgbClr val="555960"/>
                </a:solidFill>
                <a:latin typeface="Overpass"/>
                <a:ea typeface="Overpass"/>
              </a:rPr>
              <a:t>VMware</a:t>
            </a:r>
            <a:endParaRPr b="0" lang="en-US" sz="1200" spc="-1" strike="noStrike">
              <a:latin typeface="Arial"/>
            </a:endParaRPr>
          </a:p>
          <a:p>
            <a:pPr>
              <a:lnSpc>
                <a:spcPct val="115000"/>
              </a:lnSpc>
            </a:pPr>
            <a:r>
              <a:rPr b="0" lang="en-US" sz="1200" spc="-1" strike="noStrike">
                <a:solidFill>
                  <a:srgbClr val="555960"/>
                </a:solidFill>
                <a:latin typeface="Overpass"/>
                <a:ea typeface="Overpass"/>
              </a:rPr>
              <a:t>RHV</a:t>
            </a:r>
            <a:endParaRPr b="0" lang="en-US" sz="1200" spc="-1" strike="noStrike">
              <a:latin typeface="Arial"/>
            </a:endParaRPr>
          </a:p>
          <a:p>
            <a:pPr>
              <a:lnSpc>
                <a:spcPct val="115000"/>
              </a:lnSpc>
            </a:pPr>
            <a:r>
              <a:rPr b="0" lang="en-US" sz="1200" spc="-1" strike="noStrike">
                <a:solidFill>
                  <a:srgbClr val="555960"/>
                </a:solidFill>
                <a:latin typeface="Overpass"/>
                <a:ea typeface="Overpass"/>
              </a:rPr>
              <a:t>OpenStack</a:t>
            </a:r>
            <a:endParaRPr b="0" lang="en-US" sz="1200" spc="-1" strike="noStrike">
              <a:latin typeface="Arial"/>
            </a:endParaRPr>
          </a:p>
          <a:p>
            <a:pPr>
              <a:lnSpc>
                <a:spcPct val="115000"/>
              </a:lnSpc>
            </a:pPr>
            <a:r>
              <a:rPr b="0" lang="en-US" sz="1200" spc="-1" strike="noStrike">
                <a:solidFill>
                  <a:srgbClr val="555960"/>
                </a:solidFill>
                <a:latin typeface="Overpass"/>
                <a:ea typeface="Overpass"/>
              </a:rPr>
              <a:t>OpenShift</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398" name="CustomShape 16"/>
          <p:cNvSpPr/>
          <p:nvPr/>
        </p:nvSpPr>
        <p:spPr>
          <a:xfrm>
            <a:off x="3138480" y="1693080"/>
            <a:ext cx="1366560" cy="255312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ACLs</a:t>
            </a:r>
            <a:endParaRPr b="0" lang="en-US" sz="1200" spc="-1" strike="noStrike">
              <a:latin typeface="Arial"/>
            </a:endParaRPr>
          </a:p>
          <a:p>
            <a:pPr>
              <a:lnSpc>
                <a:spcPct val="115000"/>
              </a:lnSpc>
            </a:pPr>
            <a:r>
              <a:rPr b="0" lang="en-US" sz="1200" spc="-1" strike="noStrike">
                <a:solidFill>
                  <a:srgbClr val="555960"/>
                </a:solidFill>
                <a:latin typeface="Overpass"/>
                <a:ea typeface="Overpass"/>
              </a:rPr>
              <a:t>Files</a:t>
            </a:r>
            <a:endParaRPr b="0" lang="en-US" sz="1200" spc="-1" strike="noStrike">
              <a:latin typeface="Arial"/>
            </a:endParaRPr>
          </a:p>
          <a:p>
            <a:pPr>
              <a:lnSpc>
                <a:spcPct val="115000"/>
              </a:lnSpc>
            </a:pPr>
            <a:r>
              <a:rPr b="0" lang="en-US" sz="1200" spc="-1" strike="noStrike">
                <a:solidFill>
                  <a:srgbClr val="555960"/>
                </a:solidFill>
                <a:latin typeface="Overpass"/>
                <a:ea typeface="Overpass"/>
              </a:rPr>
              <a:t>Packages</a:t>
            </a:r>
            <a:endParaRPr b="0" lang="en-US" sz="1200" spc="-1" strike="noStrike">
              <a:latin typeface="Arial"/>
            </a:endParaRPr>
          </a:p>
          <a:p>
            <a:pPr>
              <a:lnSpc>
                <a:spcPct val="115000"/>
              </a:lnSpc>
            </a:pPr>
            <a:r>
              <a:rPr b="0" lang="en-US" sz="1200" spc="-1" strike="noStrike">
                <a:solidFill>
                  <a:srgbClr val="555960"/>
                </a:solidFill>
                <a:latin typeface="Overpass"/>
                <a:ea typeface="Overpass"/>
              </a:rPr>
              <a:t>IIS</a:t>
            </a:r>
            <a:endParaRPr b="0" lang="en-US" sz="1200" spc="-1" strike="noStrike">
              <a:latin typeface="Arial"/>
            </a:endParaRPr>
          </a:p>
          <a:p>
            <a:pPr>
              <a:lnSpc>
                <a:spcPct val="115000"/>
              </a:lnSpc>
            </a:pPr>
            <a:r>
              <a:rPr b="0" lang="en-US" sz="1200" spc="-1" strike="noStrike">
                <a:solidFill>
                  <a:srgbClr val="555960"/>
                </a:solidFill>
                <a:latin typeface="Overpass"/>
                <a:ea typeface="Overpass"/>
              </a:rPr>
              <a:t>Regedits</a:t>
            </a:r>
            <a:endParaRPr b="0" lang="en-US" sz="1200" spc="-1" strike="noStrike">
              <a:latin typeface="Arial"/>
            </a:endParaRPr>
          </a:p>
          <a:p>
            <a:pPr>
              <a:lnSpc>
                <a:spcPct val="115000"/>
              </a:lnSpc>
            </a:pPr>
            <a:r>
              <a:rPr b="0" lang="en-US" sz="1200" spc="-1" strike="noStrike">
                <a:solidFill>
                  <a:srgbClr val="555960"/>
                </a:solidFill>
                <a:latin typeface="Overpass"/>
                <a:ea typeface="Overpass"/>
              </a:rPr>
              <a:t>Shares</a:t>
            </a:r>
            <a:endParaRPr b="0" lang="en-US" sz="1200" spc="-1" strike="noStrike">
              <a:latin typeface="Arial"/>
            </a:endParaRPr>
          </a:p>
          <a:p>
            <a:pPr>
              <a:lnSpc>
                <a:spcPct val="115000"/>
              </a:lnSpc>
            </a:pPr>
            <a:r>
              <a:rPr b="0" lang="en-US" sz="1200" spc="-1" strike="noStrike">
                <a:solidFill>
                  <a:srgbClr val="555960"/>
                </a:solidFill>
                <a:latin typeface="Overpass"/>
                <a:ea typeface="Overpass"/>
              </a:rPr>
              <a:t>Services</a:t>
            </a:r>
            <a:endParaRPr b="0" lang="en-US" sz="1200" spc="-1" strike="noStrike">
              <a:latin typeface="Arial"/>
            </a:endParaRPr>
          </a:p>
          <a:p>
            <a:pPr>
              <a:lnSpc>
                <a:spcPct val="115000"/>
              </a:lnSpc>
            </a:pPr>
            <a:r>
              <a:rPr b="0" lang="en-US" sz="1200" spc="-1" strike="noStrike">
                <a:solidFill>
                  <a:srgbClr val="555960"/>
                </a:solidFill>
                <a:latin typeface="Overpass"/>
                <a:ea typeface="Overpass"/>
              </a:rPr>
              <a:t>Configs</a:t>
            </a:r>
            <a:endParaRPr b="0" lang="en-US" sz="1200" spc="-1" strike="noStrike">
              <a:latin typeface="Arial"/>
            </a:endParaRPr>
          </a:p>
          <a:p>
            <a:pPr>
              <a:lnSpc>
                <a:spcPct val="115000"/>
              </a:lnSpc>
            </a:pPr>
            <a:r>
              <a:rPr b="0" lang="en-US" sz="1200" spc="-1" strike="noStrike">
                <a:solidFill>
                  <a:srgbClr val="555960"/>
                </a:solidFill>
                <a:latin typeface="Overpass"/>
                <a:ea typeface="Overpass"/>
              </a:rPr>
              <a:t>Users</a:t>
            </a:r>
            <a:endParaRPr b="0" lang="en-US" sz="1200" spc="-1" strike="noStrike">
              <a:latin typeface="Arial"/>
            </a:endParaRPr>
          </a:p>
          <a:p>
            <a:pPr>
              <a:lnSpc>
                <a:spcPct val="115000"/>
              </a:lnSpc>
            </a:pPr>
            <a:r>
              <a:rPr b="0" lang="en-US" sz="1200" spc="-1" strike="noStrike">
                <a:solidFill>
                  <a:srgbClr val="555960"/>
                </a:solidFill>
                <a:latin typeface="Overpass"/>
                <a:ea typeface="Overpass"/>
              </a:rPr>
              <a:t>Domains</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399" name="CustomShape 17"/>
          <p:cNvSpPr/>
          <p:nvPr/>
        </p:nvSpPr>
        <p:spPr>
          <a:xfrm>
            <a:off x="4641120" y="1693080"/>
            <a:ext cx="1366560" cy="26596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Arista</a:t>
            </a:r>
            <a:endParaRPr b="0" lang="en-US" sz="1200" spc="-1" strike="noStrike">
              <a:latin typeface="Arial"/>
            </a:endParaRPr>
          </a:p>
          <a:p>
            <a:pPr>
              <a:lnSpc>
                <a:spcPct val="115000"/>
              </a:lnSpc>
            </a:pPr>
            <a:r>
              <a:rPr b="0" lang="en-US" sz="1200" spc="-1" strike="noStrike">
                <a:solidFill>
                  <a:srgbClr val="555960"/>
                </a:solidFill>
                <a:latin typeface="Overpass"/>
                <a:ea typeface="Overpass"/>
              </a:rPr>
              <a:t>A10</a:t>
            </a:r>
            <a:endParaRPr b="0" lang="en-US" sz="1200" spc="-1" strike="noStrike">
              <a:latin typeface="Arial"/>
            </a:endParaRPr>
          </a:p>
          <a:p>
            <a:pPr>
              <a:lnSpc>
                <a:spcPct val="115000"/>
              </a:lnSpc>
            </a:pPr>
            <a:r>
              <a:rPr b="0" lang="en-US" sz="1200" spc="-1" strike="noStrike">
                <a:solidFill>
                  <a:srgbClr val="555960"/>
                </a:solidFill>
                <a:latin typeface="Overpass"/>
                <a:ea typeface="Overpass"/>
              </a:rPr>
              <a:t>Cumulus</a:t>
            </a:r>
            <a:endParaRPr b="0" lang="en-US" sz="1200" spc="-1" strike="noStrike">
              <a:latin typeface="Arial"/>
            </a:endParaRPr>
          </a:p>
          <a:p>
            <a:pPr>
              <a:lnSpc>
                <a:spcPct val="115000"/>
              </a:lnSpc>
            </a:pPr>
            <a:r>
              <a:rPr b="0" lang="en-US" sz="1200" spc="-1" strike="noStrike">
                <a:solidFill>
                  <a:srgbClr val="555960"/>
                </a:solidFill>
                <a:latin typeface="Overpass"/>
                <a:ea typeface="Overpass"/>
              </a:rPr>
              <a:t>Bigswitch</a:t>
            </a:r>
            <a:endParaRPr b="0" lang="en-US" sz="1200" spc="-1" strike="noStrike">
              <a:latin typeface="Arial"/>
            </a:endParaRPr>
          </a:p>
          <a:p>
            <a:pPr>
              <a:lnSpc>
                <a:spcPct val="115000"/>
              </a:lnSpc>
            </a:pPr>
            <a:r>
              <a:rPr b="0" lang="en-US" sz="1200" spc="-1" strike="noStrike">
                <a:solidFill>
                  <a:srgbClr val="555960"/>
                </a:solidFill>
                <a:latin typeface="Overpass"/>
                <a:ea typeface="Overpass"/>
              </a:rPr>
              <a:t>Cisco</a:t>
            </a:r>
            <a:endParaRPr b="0" lang="en-US" sz="1200" spc="-1" strike="noStrike">
              <a:latin typeface="Arial"/>
            </a:endParaRPr>
          </a:p>
          <a:p>
            <a:pPr>
              <a:lnSpc>
                <a:spcPct val="115000"/>
              </a:lnSpc>
            </a:pPr>
            <a:r>
              <a:rPr b="0" lang="en-US" sz="1200" spc="-1" strike="noStrike">
                <a:solidFill>
                  <a:srgbClr val="555960"/>
                </a:solidFill>
                <a:latin typeface="Overpass"/>
                <a:ea typeface="Overpass"/>
              </a:rPr>
              <a:t>Cumulus</a:t>
            </a:r>
            <a:endParaRPr b="0" lang="en-US" sz="1200" spc="-1" strike="noStrike">
              <a:latin typeface="Arial"/>
            </a:endParaRPr>
          </a:p>
          <a:p>
            <a:pPr>
              <a:lnSpc>
                <a:spcPct val="115000"/>
              </a:lnSpc>
            </a:pPr>
            <a:r>
              <a:rPr b="0" lang="en-US" sz="1200" spc="-1" strike="noStrike">
                <a:solidFill>
                  <a:srgbClr val="555960"/>
                </a:solidFill>
                <a:latin typeface="Overpass"/>
                <a:ea typeface="Overpass"/>
              </a:rPr>
              <a:t>Dell</a:t>
            </a:r>
            <a:endParaRPr b="0" lang="en-US" sz="1200" spc="-1" strike="noStrike">
              <a:latin typeface="Arial"/>
            </a:endParaRPr>
          </a:p>
          <a:p>
            <a:pPr>
              <a:lnSpc>
                <a:spcPct val="115000"/>
              </a:lnSpc>
            </a:pPr>
            <a:r>
              <a:rPr b="0" lang="en-US" sz="1200" spc="-1" strike="noStrike">
                <a:solidFill>
                  <a:srgbClr val="555960"/>
                </a:solidFill>
                <a:latin typeface="Overpass"/>
                <a:ea typeface="Overpass"/>
              </a:rPr>
              <a:t>F5</a:t>
            </a:r>
            <a:endParaRPr b="0" lang="en-US" sz="1200" spc="-1" strike="noStrike">
              <a:latin typeface="Arial"/>
            </a:endParaRPr>
          </a:p>
          <a:p>
            <a:pPr>
              <a:lnSpc>
                <a:spcPct val="115000"/>
              </a:lnSpc>
            </a:pPr>
            <a:r>
              <a:rPr b="0" lang="en-US" sz="1200" spc="-1" strike="noStrike">
                <a:solidFill>
                  <a:srgbClr val="555960"/>
                </a:solidFill>
                <a:latin typeface="Overpass"/>
                <a:ea typeface="Overpass"/>
              </a:rPr>
              <a:t>Juniper</a:t>
            </a:r>
            <a:endParaRPr b="0" lang="en-US" sz="1200" spc="-1" strike="noStrike">
              <a:latin typeface="Arial"/>
            </a:endParaRPr>
          </a:p>
          <a:p>
            <a:pPr>
              <a:lnSpc>
                <a:spcPct val="115000"/>
              </a:lnSpc>
            </a:pPr>
            <a:r>
              <a:rPr b="0" lang="en-US" sz="1200" spc="-1" strike="noStrike">
                <a:solidFill>
                  <a:srgbClr val="555960"/>
                </a:solidFill>
                <a:latin typeface="Overpass"/>
                <a:ea typeface="Overpass"/>
              </a:rPr>
              <a:t>Palo Alto</a:t>
            </a:r>
            <a:endParaRPr b="0" lang="en-US" sz="1200" spc="-1" strike="noStrike">
              <a:latin typeface="Arial"/>
            </a:endParaRPr>
          </a:p>
          <a:p>
            <a:pPr>
              <a:lnSpc>
                <a:spcPct val="115000"/>
              </a:lnSpc>
            </a:pPr>
            <a:r>
              <a:rPr b="0" lang="en-US" sz="1200" spc="-1" strike="noStrike">
                <a:solidFill>
                  <a:srgbClr val="555960"/>
                </a:solidFill>
                <a:latin typeface="Overpass"/>
                <a:ea typeface="Overpass"/>
              </a:rPr>
              <a:t>OpenSwitch</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400" name="CustomShape 18"/>
          <p:cNvSpPr/>
          <p:nvPr/>
        </p:nvSpPr>
        <p:spPr>
          <a:xfrm>
            <a:off x="6039000" y="1707480"/>
            <a:ext cx="1388160" cy="255312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Jira</a:t>
            </a:r>
            <a:endParaRPr b="0" lang="en-US" sz="1200" spc="-1" strike="noStrike">
              <a:latin typeface="Arial"/>
            </a:endParaRPr>
          </a:p>
          <a:p>
            <a:pPr>
              <a:lnSpc>
                <a:spcPct val="115000"/>
              </a:lnSpc>
            </a:pPr>
            <a:r>
              <a:rPr b="0" lang="en-US" sz="1200" spc="-1" strike="noStrike">
                <a:solidFill>
                  <a:srgbClr val="555960"/>
                </a:solidFill>
                <a:latin typeface="Overpass"/>
                <a:ea typeface="Overpass"/>
              </a:rPr>
              <a:t>GitHub</a:t>
            </a:r>
            <a:endParaRPr b="0" lang="en-US" sz="1200" spc="-1" strike="noStrike">
              <a:latin typeface="Arial"/>
            </a:endParaRPr>
          </a:p>
          <a:p>
            <a:pPr>
              <a:lnSpc>
                <a:spcPct val="115000"/>
              </a:lnSpc>
            </a:pPr>
            <a:r>
              <a:rPr b="0" lang="en-US" sz="1200" spc="-1" strike="noStrike">
                <a:solidFill>
                  <a:srgbClr val="555960"/>
                </a:solidFill>
                <a:latin typeface="Overpass"/>
                <a:ea typeface="Overpass"/>
              </a:rPr>
              <a:t>Vagrant</a:t>
            </a:r>
            <a:endParaRPr b="0" lang="en-US" sz="1200" spc="-1" strike="noStrike">
              <a:latin typeface="Arial"/>
            </a:endParaRPr>
          </a:p>
          <a:p>
            <a:pPr>
              <a:lnSpc>
                <a:spcPct val="115000"/>
              </a:lnSpc>
            </a:pPr>
            <a:r>
              <a:rPr b="0" lang="en-US" sz="1200" spc="-1" strike="noStrike">
                <a:solidFill>
                  <a:srgbClr val="555960"/>
                </a:solidFill>
                <a:latin typeface="Overpass"/>
                <a:ea typeface="Overpass"/>
              </a:rPr>
              <a:t>Jenkins</a:t>
            </a:r>
            <a:endParaRPr b="0" lang="en-US" sz="1200" spc="-1" strike="noStrike">
              <a:latin typeface="Arial"/>
            </a:endParaRPr>
          </a:p>
          <a:p>
            <a:pPr>
              <a:lnSpc>
                <a:spcPct val="115000"/>
              </a:lnSpc>
            </a:pPr>
            <a:r>
              <a:rPr b="0" lang="en-US" sz="1200" spc="-1" strike="noStrike">
                <a:solidFill>
                  <a:srgbClr val="555960"/>
                </a:solidFill>
                <a:latin typeface="Overpass"/>
                <a:ea typeface="Overpass"/>
              </a:rPr>
              <a:t>Bamboo</a:t>
            </a:r>
            <a:endParaRPr b="0" lang="en-US" sz="1200" spc="-1" strike="noStrike">
              <a:latin typeface="Arial"/>
            </a:endParaRPr>
          </a:p>
          <a:p>
            <a:pPr>
              <a:lnSpc>
                <a:spcPct val="115000"/>
              </a:lnSpc>
            </a:pPr>
            <a:r>
              <a:rPr b="0" lang="en-US" sz="1200" spc="-1" strike="noStrike">
                <a:solidFill>
                  <a:srgbClr val="555960"/>
                </a:solidFill>
                <a:latin typeface="Overpass"/>
                <a:ea typeface="Overpass"/>
              </a:rPr>
              <a:t>Atlassian</a:t>
            </a:r>
            <a:endParaRPr b="0" lang="en-US" sz="1200" spc="-1" strike="noStrike">
              <a:latin typeface="Arial"/>
            </a:endParaRPr>
          </a:p>
          <a:p>
            <a:pPr>
              <a:lnSpc>
                <a:spcPct val="115000"/>
              </a:lnSpc>
            </a:pPr>
            <a:r>
              <a:rPr b="0" lang="en-US" sz="1200" spc="-1" strike="noStrike">
                <a:solidFill>
                  <a:srgbClr val="555960"/>
                </a:solidFill>
                <a:latin typeface="Overpass"/>
                <a:ea typeface="Overpass"/>
              </a:rPr>
              <a:t>Subversion</a:t>
            </a:r>
            <a:endParaRPr b="0" lang="en-US" sz="1200" spc="-1" strike="noStrike">
              <a:latin typeface="Arial"/>
            </a:endParaRPr>
          </a:p>
          <a:p>
            <a:pPr>
              <a:lnSpc>
                <a:spcPct val="115000"/>
              </a:lnSpc>
            </a:pPr>
            <a:r>
              <a:rPr b="0" lang="en-US" sz="1200" spc="-1" strike="noStrike">
                <a:solidFill>
                  <a:srgbClr val="555960"/>
                </a:solidFill>
                <a:latin typeface="Overpass"/>
                <a:ea typeface="Overpass"/>
              </a:rPr>
              <a:t>Slack</a:t>
            </a:r>
            <a:endParaRPr b="0" lang="en-US" sz="1200" spc="-1" strike="noStrike">
              <a:latin typeface="Arial"/>
            </a:endParaRPr>
          </a:p>
          <a:p>
            <a:pPr>
              <a:lnSpc>
                <a:spcPct val="115000"/>
              </a:lnSpc>
            </a:pPr>
            <a:r>
              <a:rPr b="0" lang="en-US" sz="1200" spc="-1" strike="noStrike">
                <a:solidFill>
                  <a:srgbClr val="555960"/>
                </a:solidFill>
                <a:latin typeface="Overpass"/>
                <a:ea typeface="Overpass"/>
              </a:rPr>
              <a:t>Hipchat</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401" name="CustomShape 19"/>
          <p:cNvSpPr/>
          <p:nvPr/>
        </p:nvSpPr>
        <p:spPr>
          <a:xfrm>
            <a:off x="7509960" y="1707480"/>
            <a:ext cx="1328760" cy="26596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200" spc="-1" strike="noStrike">
                <a:solidFill>
                  <a:srgbClr val="555960"/>
                </a:solidFill>
                <a:latin typeface="Overpass"/>
                <a:ea typeface="Overpass"/>
              </a:rPr>
              <a:t>Dynatrace</a:t>
            </a:r>
            <a:endParaRPr b="0" lang="en-US" sz="1200" spc="-1" strike="noStrike">
              <a:latin typeface="Arial"/>
            </a:endParaRPr>
          </a:p>
          <a:p>
            <a:pPr>
              <a:lnSpc>
                <a:spcPct val="115000"/>
              </a:lnSpc>
            </a:pPr>
            <a:r>
              <a:rPr b="0" lang="en-US" sz="1200" spc="-1" strike="noStrike">
                <a:solidFill>
                  <a:srgbClr val="555960"/>
                </a:solidFill>
                <a:latin typeface="Overpass"/>
                <a:ea typeface="Overpass"/>
              </a:rPr>
              <a:t>Airbrake</a:t>
            </a:r>
            <a:endParaRPr b="0" lang="en-US" sz="1200" spc="-1" strike="noStrike">
              <a:latin typeface="Arial"/>
            </a:endParaRPr>
          </a:p>
          <a:p>
            <a:pPr>
              <a:lnSpc>
                <a:spcPct val="115000"/>
              </a:lnSpc>
            </a:pPr>
            <a:r>
              <a:rPr b="0" lang="en-US" sz="1200" spc="-1" strike="noStrike">
                <a:solidFill>
                  <a:srgbClr val="555960"/>
                </a:solidFill>
                <a:latin typeface="Overpass"/>
                <a:ea typeface="Overpass"/>
              </a:rPr>
              <a:t>BigPanda</a:t>
            </a:r>
            <a:endParaRPr b="0" lang="en-US" sz="1200" spc="-1" strike="noStrike">
              <a:latin typeface="Arial"/>
            </a:endParaRPr>
          </a:p>
          <a:p>
            <a:pPr>
              <a:lnSpc>
                <a:spcPct val="115000"/>
              </a:lnSpc>
            </a:pPr>
            <a:r>
              <a:rPr b="0" lang="en-US" sz="1200" spc="-1" strike="noStrike">
                <a:solidFill>
                  <a:srgbClr val="555960"/>
                </a:solidFill>
                <a:latin typeface="Overpass"/>
                <a:ea typeface="Overpass"/>
              </a:rPr>
              <a:t>Datadog</a:t>
            </a:r>
            <a:endParaRPr b="0" lang="en-US" sz="1200" spc="-1" strike="noStrike">
              <a:latin typeface="Arial"/>
            </a:endParaRPr>
          </a:p>
          <a:p>
            <a:pPr>
              <a:lnSpc>
                <a:spcPct val="115000"/>
              </a:lnSpc>
            </a:pPr>
            <a:r>
              <a:rPr b="0" lang="en-US" sz="1200" spc="-1" strike="noStrike">
                <a:solidFill>
                  <a:srgbClr val="555960"/>
                </a:solidFill>
                <a:latin typeface="Overpass"/>
                <a:ea typeface="Overpass"/>
              </a:rPr>
              <a:t>LogicMonitor</a:t>
            </a:r>
            <a:endParaRPr b="0" lang="en-US" sz="1200" spc="-1" strike="noStrike">
              <a:latin typeface="Arial"/>
            </a:endParaRPr>
          </a:p>
          <a:p>
            <a:pPr>
              <a:lnSpc>
                <a:spcPct val="115000"/>
              </a:lnSpc>
            </a:pPr>
            <a:r>
              <a:rPr b="0" lang="en-US" sz="1200" spc="-1" strike="noStrike">
                <a:solidFill>
                  <a:srgbClr val="555960"/>
                </a:solidFill>
                <a:latin typeface="Overpass"/>
                <a:ea typeface="Overpass"/>
              </a:rPr>
              <a:t>Nagios</a:t>
            </a:r>
            <a:endParaRPr b="0" lang="en-US" sz="1200" spc="-1" strike="noStrike">
              <a:latin typeface="Arial"/>
            </a:endParaRPr>
          </a:p>
          <a:p>
            <a:pPr>
              <a:lnSpc>
                <a:spcPct val="115000"/>
              </a:lnSpc>
            </a:pPr>
            <a:r>
              <a:rPr b="0" lang="en-US" sz="1200" spc="-1" strike="noStrike">
                <a:solidFill>
                  <a:srgbClr val="555960"/>
                </a:solidFill>
                <a:latin typeface="Overpass"/>
                <a:ea typeface="Overpass"/>
              </a:rPr>
              <a:t>New Relic</a:t>
            </a:r>
            <a:endParaRPr b="0" lang="en-US" sz="1200" spc="-1" strike="noStrike">
              <a:latin typeface="Arial"/>
            </a:endParaRPr>
          </a:p>
          <a:p>
            <a:pPr>
              <a:lnSpc>
                <a:spcPct val="115000"/>
              </a:lnSpc>
            </a:pPr>
            <a:r>
              <a:rPr b="0" lang="en-US" sz="1200" spc="-1" strike="noStrike">
                <a:solidFill>
                  <a:srgbClr val="555960"/>
                </a:solidFill>
                <a:latin typeface="Overpass"/>
                <a:ea typeface="Overpass"/>
              </a:rPr>
              <a:t>PagerDuty</a:t>
            </a:r>
            <a:endParaRPr b="0" lang="en-US" sz="1200" spc="-1" strike="noStrike">
              <a:latin typeface="Arial"/>
            </a:endParaRPr>
          </a:p>
          <a:p>
            <a:pPr>
              <a:lnSpc>
                <a:spcPct val="115000"/>
              </a:lnSpc>
            </a:pPr>
            <a:r>
              <a:rPr b="0" lang="en-US" sz="1200" spc="-1" strike="noStrike">
                <a:solidFill>
                  <a:srgbClr val="555960"/>
                </a:solidFill>
                <a:latin typeface="Overpass"/>
                <a:ea typeface="Overpass"/>
              </a:rPr>
              <a:t>Sensu</a:t>
            </a:r>
            <a:endParaRPr b="0" lang="en-US" sz="1200" spc="-1" strike="noStrike">
              <a:latin typeface="Arial"/>
            </a:endParaRPr>
          </a:p>
          <a:p>
            <a:pPr>
              <a:lnSpc>
                <a:spcPct val="115000"/>
              </a:lnSpc>
            </a:pPr>
            <a:r>
              <a:rPr b="0" lang="en-US" sz="1200" spc="-1" strike="noStrike">
                <a:solidFill>
                  <a:srgbClr val="555960"/>
                </a:solidFill>
                <a:latin typeface="Overpass"/>
                <a:ea typeface="Overpass"/>
              </a:rPr>
              <a:t>StackDriver</a:t>
            </a:r>
            <a:endParaRPr b="0" lang="en-US" sz="1200" spc="-1" strike="noStrike">
              <a:latin typeface="Arial"/>
            </a:endParaRPr>
          </a:p>
          <a:p>
            <a:pPr>
              <a:lnSpc>
                <a:spcPct val="115000"/>
              </a:lnSpc>
            </a:pPr>
            <a:r>
              <a:rPr b="0" lang="en-US" sz="1200" spc="-1" strike="noStrike">
                <a:solidFill>
                  <a:srgbClr val="555960"/>
                </a:solidFill>
                <a:latin typeface="Overpass"/>
                <a:ea typeface="Overpass"/>
              </a:rPr>
              <a:t>Zabbix</a:t>
            </a:r>
            <a:endParaRPr b="0" lang="en-US" sz="1200" spc="-1" strike="noStrike">
              <a:latin typeface="Arial"/>
            </a:endParaRPr>
          </a:p>
          <a:p>
            <a:pPr>
              <a:lnSpc>
                <a:spcPct val="115000"/>
              </a:lnSpc>
            </a:pPr>
            <a:r>
              <a:rPr b="1" lang="en-US" sz="1200" spc="-1" strike="noStrike">
                <a:solidFill>
                  <a:srgbClr val="555960"/>
                </a:solidFill>
                <a:latin typeface="Overpass"/>
                <a:ea typeface="Overpass"/>
              </a:rPr>
              <a:t>+more</a:t>
            </a:r>
            <a:endParaRPr b="0" lang="en-US" sz="1200" spc="-1" strike="noStrike">
              <a:latin typeface="Arial"/>
            </a:endParaRPr>
          </a:p>
        </p:txBody>
      </p:sp>
      <p:sp>
        <p:nvSpPr>
          <p:cNvPr id="402" name="CustomShape 20"/>
          <p:cNvSpPr/>
          <p:nvPr/>
        </p:nvSpPr>
        <p:spPr>
          <a:xfrm>
            <a:off x="1730160" y="3343680"/>
            <a:ext cx="1225080" cy="302760"/>
          </a:xfrm>
          <a:prstGeom prst="rect">
            <a:avLst/>
          </a:prstGeom>
          <a:noFill/>
          <a:ln>
            <a:noFill/>
          </a:ln>
        </p:spPr>
        <p:style>
          <a:lnRef idx="0"/>
          <a:fillRef idx="0"/>
          <a:effectRef idx="0"/>
          <a:fontRef idx="minor"/>
        </p:style>
        <p:txBody>
          <a:bodyPr lIns="45720" rIns="45720" tIns="45000" bIns="45000">
            <a:noAutofit/>
          </a:bodyPr>
          <a:p>
            <a:pPr>
              <a:lnSpc>
                <a:spcPct val="115000"/>
              </a:lnSpc>
            </a:pPr>
            <a:r>
              <a:rPr b="1" lang="en-US" sz="1200" spc="-1" strike="noStrike">
                <a:solidFill>
                  <a:srgbClr val="ee0000"/>
                </a:solidFill>
                <a:latin typeface="Overpass"/>
                <a:ea typeface="Overpass"/>
              </a:rPr>
              <a:t>Storage</a:t>
            </a:r>
            <a:endParaRPr b="0" lang="en-US" sz="1200" spc="-1" strike="noStrike">
              <a:latin typeface="Arial"/>
            </a:endParaRPr>
          </a:p>
          <a:p>
            <a:pPr>
              <a:lnSpc>
                <a:spcPct val="115000"/>
              </a:lnSpc>
            </a:pPr>
            <a:r>
              <a:rPr b="0" lang="en-US" sz="1200" spc="-1" strike="noStrike">
                <a:solidFill>
                  <a:srgbClr val="666666"/>
                </a:solidFill>
                <a:latin typeface="Overpass"/>
                <a:ea typeface="Overpass"/>
              </a:rPr>
              <a:t>Netapp</a:t>
            </a:r>
            <a:endParaRPr b="0" lang="en-US" sz="1200" spc="-1" strike="noStrike">
              <a:latin typeface="Arial"/>
            </a:endParaRPr>
          </a:p>
          <a:p>
            <a:pPr>
              <a:lnSpc>
                <a:spcPct val="115000"/>
              </a:lnSpc>
            </a:pPr>
            <a:r>
              <a:rPr b="0" lang="en-US" sz="1200" spc="-1" strike="noStrike">
                <a:solidFill>
                  <a:srgbClr val="666666"/>
                </a:solidFill>
                <a:latin typeface="Overpass"/>
                <a:ea typeface="Overpass"/>
              </a:rPr>
              <a:t>Red Hat Storage</a:t>
            </a:r>
            <a:endParaRPr b="0" lang="en-US" sz="1200" spc="-1" strike="noStrike">
              <a:latin typeface="Arial"/>
            </a:endParaRPr>
          </a:p>
          <a:p>
            <a:pPr>
              <a:lnSpc>
                <a:spcPct val="115000"/>
              </a:lnSpc>
            </a:pPr>
            <a:r>
              <a:rPr b="0" lang="en-US" sz="1200" spc="-1" strike="noStrike">
                <a:solidFill>
                  <a:srgbClr val="666666"/>
                </a:solidFill>
                <a:latin typeface="Overpass"/>
                <a:ea typeface="Overpass"/>
              </a:rPr>
              <a:t>Infinidat</a:t>
            </a:r>
            <a:endParaRPr b="0" lang="en-US" sz="1200" spc="-1" strike="noStrike">
              <a:latin typeface="Arial"/>
            </a:endParaRPr>
          </a:p>
          <a:p>
            <a:pPr>
              <a:lnSpc>
                <a:spcPct val="115000"/>
              </a:lnSpc>
            </a:pPr>
            <a:r>
              <a:rPr b="1" lang="en-US" sz="1200" spc="-1" strike="noStrike">
                <a:solidFill>
                  <a:srgbClr val="666666"/>
                </a:solidFill>
                <a:latin typeface="Overpass"/>
                <a:ea typeface="Overpass"/>
              </a:rPr>
              <a:t>+more</a:t>
            </a:r>
            <a:endParaRPr b="0" lang="en-US" sz="1200" spc="-1" strike="noStrike">
              <a:latin typeface="Arial"/>
            </a:endParaRPr>
          </a:p>
        </p:txBody>
      </p:sp>
      <p:sp>
        <p:nvSpPr>
          <p:cNvPr id="403" name="CustomShape 21"/>
          <p:cNvSpPr/>
          <p:nvPr/>
        </p:nvSpPr>
        <p:spPr>
          <a:xfrm>
            <a:off x="345600" y="3343680"/>
            <a:ext cx="1225080" cy="302760"/>
          </a:xfrm>
          <a:prstGeom prst="rect">
            <a:avLst/>
          </a:prstGeom>
          <a:noFill/>
          <a:ln>
            <a:noFill/>
          </a:ln>
        </p:spPr>
        <p:style>
          <a:lnRef idx="0"/>
          <a:fillRef idx="0"/>
          <a:effectRef idx="0"/>
          <a:fontRef idx="minor"/>
        </p:style>
        <p:txBody>
          <a:bodyPr lIns="45720" rIns="45720" tIns="45000" bIns="45000">
            <a:noAutofit/>
          </a:bodyPr>
          <a:p>
            <a:pPr>
              <a:lnSpc>
                <a:spcPct val="115000"/>
              </a:lnSpc>
            </a:pPr>
            <a:r>
              <a:rPr b="1" lang="en-US" sz="1100" spc="-1" strike="noStrike">
                <a:solidFill>
                  <a:srgbClr val="ee0000"/>
                </a:solidFill>
                <a:latin typeface="Overpass"/>
                <a:ea typeface="Overpass"/>
              </a:rPr>
              <a:t>Operating Systems</a:t>
            </a:r>
            <a:endParaRPr b="0" lang="en-US" sz="1100" spc="-1" strike="noStrike">
              <a:latin typeface="Arial"/>
            </a:endParaRPr>
          </a:p>
          <a:p>
            <a:pPr>
              <a:lnSpc>
                <a:spcPct val="115000"/>
              </a:lnSpc>
            </a:pPr>
            <a:r>
              <a:rPr b="0" lang="en-US" sz="1200" spc="-1" strike="noStrike">
                <a:solidFill>
                  <a:srgbClr val="434343"/>
                </a:solidFill>
                <a:latin typeface="Overpass"/>
                <a:ea typeface="Overpass"/>
              </a:rPr>
              <a:t>Rhel And Linux</a:t>
            </a:r>
            <a:endParaRPr b="0" lang="en-US" sz="1200" spc="-1" strike="noStrike">
              <a:latin typeface="Arial"/>
            </a:endParaRPr>
          </a:p>
          <a:p>
            <a:pPr>
              <a:lnSpc>
                <a:spcPct val="115000"/>
              </a:lnSpc>
            </a:pPr>
            <a:r>
              <a:rPr b="0" lang="en-US" sz="1200" spc="-1" strike="noStrike">
                <a:solidFill>
                  <a:srgbClr val="434343"/>
                </a:solidFill>
                <a:latin typeface="Overpass"/>
                <a:ea typeface="Overpass"/>
              </a:rPr>
              <a:t>Unix</a:t>
            </a:r>
            <a:endParaRPr b="0" lang="en-US" sz="1200" spc="-1" strike="noStrike">
              <a:latin typeface="Arial"/>
            </a:endParaRPr>
          </a:p>
          <a:p>
            <a:pPr>
              <a:lnSpc>
                <a:spcPct val="115000"/>
              </a:lnSpc>
            </a:pPr>
            <a:r>
              <a:rPr b="0" lang="en-US" sz="1200" spc="-1" strike="noStrike">
                <a:solidFill>
                  <a:srgbClr val="434343"/>
                </a:solidFill>
                <a:latin typeface="Overpass"/>
                <a:ea typeface="Overpass"/>
              </a:rPr>
              <a:t>Windows</a:t>
            </a:r>
            <a:endParaRPr b="0" lang="en-US" sz="1200" spc="-1" strike="noStrike">
              <a:latin typeface="Arial"/>
            </a:endParaRPr>
          </a:p>
          <a:p>
            <a:pPr>
              <a:lnSpc>
                <a:spcPct val="115000"/>
              </a:lnSpc>
            </a:pPr>
            <a:r>
              <a:rPr b="1" lang="en-US" sz="1200" spc="-1" strike="noStrike">
                <a:solidFill>
                  <a:srgbClr val="434343"/>
                </a:solidFill>
                <a:latin typeface="Overpass"/>
                <a:ea typeface="Overpass"/>
              </a:rPr>
              <a:t>+more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CustomShape 1"/>
          <p:cNvSpPr/>
          <p:nvPr/>
        </p:nvSpPr>
        <p:spPr>
          <a:xfrm>
            <a:off x="461880" y="544680"/>
            <a:ext cx="7318080" cy="413064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azure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localhost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connection</a:t>
            </a:r>
            <a:r>
              <a:rPr b="0" lang="en-US" sz="1400" spc="-1" strike="noStrike">
                <a:solidFill>
                  <a:srgbClr val="000000"/>
                </a:solidFill>
                <a:latin typeface="Courier New"/>
                <a:ea typeface="Courier New"/>
              </a:rPr>
              <a:t>: local</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create virtual network</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azure_rm_virtualnetwork</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resource_group</a:t>
            </a:r>
            <a:r>
              <a:rPr b="0" lang="en-US" sz="1400" spc="-1" strike="noStrike">
                <a:solidFill>
                  <a:srgbClr val="000000"/>
                </a:solidFill>
                <a:latin typeface="Courier New"/>
                <a:ea typeface="Courier New"/>
              </a:rPr>
              <a:t>: myResourceGroup</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myVnet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address_prefixes</a:t>
            </a:r>
            <a:r>
              <a:rPr b="0" lang="en-US" sz="1400" spc="-1" strike="noStrike">
                <a:solidFill>
                  <a:srgbClr val="000000"/>
                </a:solidFill>
                <a:latin typeface="Courier New"/>
                <a:ea typeface="Courier New"/>
              </a:rPr>
              <a:t>: "10.0.0.0/16"</a:t>
            </a:r>
            <a:endParaRPr b="0" lang="en-US" sz="1400" spc="-1" strike="noStrike">
              <a:latin typeface="Arial"/>
            </a:endParaRPr>
          </a:p>
          <a:p>
            <a:pPr>
              <a:lnSpc>
                <a:spcPct val="142000"/>
              </a:lnSpc>
            </a:pPr>
            <a:endParaRPr b="0" lang="en-US" sz="1400" spc="-1" strike="noStrike">
              <a:latin typeface="Arial"/>
            </a:endParaRPr>
          </a:p>
          <a:p>
            <a:pPr>
              <a:lnSpc>
                <a:spcPct val="142000"/>
              </a:lnSpc>
            </a:pPr>
            <a:endParaRPr b="0" lang="en-US" sz="1400" spc="-1" strike="noStrike">
              <a:latin typeface="Arial"/>
            </a:endParaRPr>
          </a:p>
        </p:txBody>
      </p:sp>
      <p:sp>
        <p:nvSpPr>
          <p:cNvPr id="913" name="CustomShape 2"/>
          <p:cNvSpPr/>
          <p:nvPr/>
        </p:nvSpPr>
        <p:spPr>
          <a:xfrm>
            <a:off x="349560" y="117720"/>
            <a:ext cx="493560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800" spc="-1" strike="noStrike">
                <a:solidFill>
                  <a:srgbClr val="ffffff"/>
                </a:solidFill>
                <a:latin typeface="Overpass"/>
                <a:ea typeface="Overpass"/>
              </a:rPr>
              <a:t>PLAYBOOK EXAMPLE: </a:t>
            </a:r>
            <a:r>
              <a:rPr b="1" lang="en-US" sz="1800" spc="-1" strike="noStrike">
                <a:solidFill>
                  <a:srgbClr val="ffffff"/>
                </a:solidFill>
                <a:latin typeface="Overpass"/>
                <a:ea typeface="Overpass"/>
              </a:rPr>
              <a:t>AZURE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CustomShape 1"/>
          <p:cNvSpPr/>
          <p:nvPr/>
        </p:nvSpPr>
        <p:spPr>
          <a:xfrm>
            <a:off x="461880" y="544680"/>
            <a:ext cx="7318080" cy="413064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openstack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localhost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connection</a:t>
            </a:r>
            <a:r>
              <a:rPr b="0" lang="en-US" sz="1400" spc="-1" strike="noStrike">
                <a:solidFill>
                  <a:srgbClr val="000000"/>
                </a:solidFill>
                <a:latin typeface="Courier New"/>
                <a:ea typeface="Courier New"/>
              </a:rPr>
              <a:t>: local</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launch an instance</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os_server</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vm1</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cloud</a:t>
            </a:r>
            <a:r>
              <a:rPr b="0" lang="en-US" sz="1400" spc="-1" strike="noStrike">
                <a:solidFill>
                  <a:srgbClr val="000000"/>
                </a:solidFill>
                <a:latin typeface="Courier New"/>
                <a:ea typeface="Courier New"/>
              </a:rPr>
              <a:t>: mordred</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region_name</a:t>
            </a:r>
            <a:r>
              <a:rPr b="0" lang="en-US" sz="1400" spc="-1" strike="noStrike">
                <a:solidFill>
                  <a:srgbClr val="000000"/>
                </a:solidFill>
                <a:latin typeface="Courier New"/>
                <a:ea typeface="Courier New"/>
              </a:rPr>
              <a:t>: ams01</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image</a:t>
            </a:r>
            <a:r>
              <a:rPr b="0" lang="en-US" sz="1400" spc="-1" strike="noStrike">
                <a:solidFill>
                  <a:srgbClr val="000000"/>
                </a:solidFill>
                <a:latin typeface="Courier New"/>
                <a:ea typeface="Courier New"/>
              </a:rPr>
              <a:t>: Red Hat Enterprise Linux 7.4</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flavor_ram</a:t>
            </a:r>
            <a:r>
              <a:rPr b="0" lang="en-US" sz="1400" spc="-1" strike="noStrike">
                <a:solidFill>
                  <a:srgbClr val="000000"/>
                </a:solidFill>
                <a:latin typeface="Courier New"/>
                <a:ea typeface="Courier New"/>
              </a:rPr>
              <a:t>: 4096</a:t>
            </a:r>
            <a:endParaRPr b="0" lang="en-US" sz="1400" spc="-1" strike="noStrike">
              <a:latin typeface="Arial"/>
            </a:endParaRPr>
          </a:p>
          <a:p>
            <a:pPr>
              <a:lnSpc>
                <a:spcPct val="142000"/>
              </a:lnSpc>
            </a:pPr>
            <a:endParaRPr b="0" lang="en-US" sz="1400" spc="-1" strike="noStrike">
              <a:latin typeface="Arial"/>
            </a:endParaRPr>
          </a:p>
        </p:txBody>
      </p:sp>
      <p:sp>
        <p:nvSpPr>
          <p:cNvPr id="915" name="CustomShape 2"/>
          <p:cNvSpPr/>
          <p:nvPr/>
        </p:nvSpPr>
        <p:spPr>
          <a:xfrm>
            <a:off x="349560" y="117720"/>
            <a:ext cx="546372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800" spc="-1" strike="noStrike">
                <a:solidFill>
                  <a:srgbClr val="ffffff"/>
                </a:solidFill>
                <a:latin typeface="Overpass"/>
                <a:ea typeface="Overpass"/>
              </a:rPr>
              <a:t>PLAYBOOK EXAMPLE: </a:t>
            </a:r>
            <a:r>
              <a:rPr b="1" lang="en-US" sz="1800" spc="-1" strike="noStrike">
                <a:solidFill>
                  <a:srgbClr val="ffffff"/>
                </a:solidFill>
                <a:latin typeface="Overpass"/>
                <a:ea typeface="Overpass"/>
              </a:rPr>
              <a:t>RED HAT OPENSTACK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16" name="CustomShape 1"/>
          <p:cNvSpPr/>
          <p:nvPr/>
        </p:nvSpPr>
        <p:spPr>
          <a:xfrm>
            <a:off x="555840" y="1969560"/>
            <a:ext cx="8587440" cy="12034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600" spc="-1" strike="noStrike">
                <a:solidFill>
                  <a:srgbClr val="ffffff"/>
                </a:solidFill>
                <a:latin typeface="Overpass"/>
                <a:ea typeface="Overpass"/>
              </a:rPr>
              <a:t>USE CASE:</a:t>
            </a:r>
            <a:br/>
            <a:r>
              <a:rPr b="0" lang="en-US" sz="3000" spc="-1" strike="noStrike">
                <a:solidFill>
                  <a:srgbClr val="ffffff"/>
                </a:solidFill>
                <a:latin typeface="Overpass"/>
                <a:ea typeface="Overpass"/>
              </a:rPr>
              <a:t>Security Automation</a:t>
            </a:r>
            <a:endParaRPr b="0" lang="en-US" sz="3000" spc="-1" strike="noStrike">
              <a:latin typeface="Arial"/>
            </a:endParaRPr>
          </a:p>
        </p:txBody>
      </p:sp>
      <p:pic>
        <p:nvPicPr>
          <p:cNvPr id="917" name="Google Shape;1301;p175" descr=""/>
          <p:cNvPicPr/>
          <p:nvPr/>
        </p:nvPicPr>
        <p:blipFill>
          <a:blip r:embed="rId2"/>
          <a:stretch/>
        </p:blipFill>
        <p:spPr>
          <a:xfrm>
            <a:off x="555840" y="456120"/>
            <a:ext cx="2357280" cy="1099800"/>
          </a:xfrm>
          <a:prstGeom prst="rect">
            <a:avLst/>
          </a:prstGeom>
          <a:ln>
            <a:noFill/>
          </a:ln>
        </p:spPr>
      </p:pic>
      <p:pic>
        <p:nvPicPr>
          <p:cNvPr id="918" name="Google Shape;1302;p175" descr=""/>
          <p:cNvPicPr/>
          <p:nvPr/>
        </p:nvPicPr>
        <p:blipFill>
          <a:blip r:embed="rId3"/>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794880" y="716040"/>
            <a:ext cx="6318360" cy="264420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601"/>
              </a:spcBef>
            </a:pPr>
            <a:br/>
            <a:br/>
            <a:r>
              <a:rPr b="1" lang="en-US" sz="1400" spc="-1" strike="noStrike">
                <a:solidFill>
                  <a:srgbClr val="000000"/>
                </a:solidFill>
                <a:latin typeface="Overpass"/>
                <a:ea typeface="Overpass"/>
              </a:rPr>
              <a:t>Ansible Security Automation</a:t>
            </a:r>
            <a:r>
              <a:rPr b="0" lang="en-US" sz="1400" spc="-1" strike="noStrike">
                <a:solidFill>
                  <a:srgbClr val="000000"/>
                </a:solidFill>
                <a:latin typeface="Overpass"/>
                <a:ea typeface="Overpass"/>
              </a:rPr>
              <a:t> is a supported set of Ansible modules, roles and playbooks designed to unify the security response to cyberattacks in a new way - by orchestrating the activity of multiple classes of security solutions that wouldn’t normally integrate with each other.</a:t>
            </a:r>
            <a:endParaRPr b="0" lang="en-US" sz="1400" spc="-1" strike="noStrike">
              <a:latin typeface="Arial"/>
            </a:endParaRPr>
          </a:p>
        </p:txBody>
      </p:sp>
      <p:sp>
        <p:nvSpPr>
          <p:cNvPr id="920" name="CustomShape 2"/>
          <p:cNvSpPr/>
          <p:nvPr/>
        </p:nvSpPr>
        <p:spPr>
          <a:xfrm>
            <a:off x="826560" y="25920"/>
            <a:ext cx="7490160" cy="1062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3000" spc="-1" strike="noStrike">
                <a:solidFill>
                  <a:srgbClr val="ee0000"/>
                </a:solidFill>
                <a:latin typeface="Overpass"/>
                <a:ea typeface="Overpass"/>
              </a:rPr>
              <a:t>What is it?</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826560" y="0"/>
            <a:ext cx="7490160" cy="1062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3000" spc="-1" strike="noStrike">
                <a:solidFill>
                  <a:srgbClr val="ee0000"/>
                </a:solidFill>
                <a:latin typeface="Overpass"/>
                <a:ea typeface="Overpass"/>
              </a:rPr>
              <a:t>What does it do?</a:t>
            </a:r>
            <a:endParaRPr b="0" lang="en-US" sz="3000" spc="-1" strike="noStrike">
              <a:latin typeface="Arial"/>
            </a:endParaRPr>
          </a:p>
        </p:txBody>
      </p:sp>
      <p:sp>
        <p:nvSpPr>
          <p:cNvPr id="922" name="CustomShape 2"/>
          <p:cNvSpPr/>
          <p:nvPr/>
        </p:nvSpPr>
        <p:spPr>
          <a:xfrm>
            <a:off x="826560" y="864000"/>
            <a:ext cx="7490160" cy="264420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199"/>
              </a:spcBef>
            </a:pPr>
            <a:r>
              <a:rPr b="0" lang="en-US" sz="1200" spc="-1" strike="noStrike">
                <a:solidFill>
                  <a:srgbClr val="333333"/>
                </a:solidFill>
                <a:latin typeface="Overpass"/>
                <a:ea typeface="Overpass"/>
              </a:rPr>
              <a:t>Through Ansible Security Automation, IT organizations can address multiple popular use cases:</a:t>
            </a:r>
            <a:endParaRPr b="0" lang="en-US" sz="1200" spc="-1" strike="noStrike">
              <a:latin typeface="Arial"/>
            </a:endParaRPr>
          </a:p>
          <a:p>
            <a:pPr marL="457200" indent="-304200">
              <a:lnSpc>
                <a:spcPct val="115000"/>
              </a:lnSpc>
              <a:spcBef>
                <a:spcPts val="1199"/>
              </a:spcBef>
              <a:buClr>
                <a:srgbClr val="333333"/>
              </a:buClr>
              <a:buFont typeface="Overpass"/>
              <a:buChar char="●"/>
            </a:pPr>
            <a:r>
              <a:rPr b="0" lang="en-US" sz="1200" spc="-1" strike="noStrike">
                <a:solidFill>
                  <a:srgbClr val="333333"/>
                </a:solidFill>
                <a:latin typeface="Overpass"/>
                <a:ea typeface="Overpass"/>
              </a:rPr>
              <a:t>For </a:t>
            </a:r>
            <a:r>
              <a:rPr b="1" lang="en-US" sz="1200" spc="-1" strike="noStrike">
                <a:solidFill>
                  <a:srgbClr val="333333"/>
                </a:solidFill>
                <a:latin typeface="Overpass"/>
                <a:ea typeface="Overpass"/>
              </a:rPr>
              <a:t>detection and triage of suspicious activities</a:t>
            </a:r>
            <a:r>
              <a:rPr b="0" lang="en-US" sz="1200" spc="-1" strike="noStrike">
                <a:solidFill>
                  <a:srgbClr val="333333"/>
                </a:solidFill>
                <a:latin typeface="Overpass"/>
                <a:ea typeface="Overpass"/>
              </a:rPr>
              <a:t>, for example, Ansible can automatically enable logging or increase the log verbosity across enterprise firewalls and IDS to enrich the alerts received by a SIEM for an easier triage.  </a:t>
            </a:r>
            <a:endParaRPr b="0" lang="en-US" sz="1200" spc="-1" strike="noStrike">
              <a:latin typeface="Arial"/>
            </a:endParaRPr>
          </a:p>
          <a:p>
            <a:pPr marL="457200" indent="-304200">
              <a:lnSpc>
                <a:spcPct val="115000"/>
              </a:lnSpc>
              <a:buClr>
                <a:srgbClr val="333333"/>
              </a:buClr>
              <a:buFont typeface="Overpass"/>
              <a:buChar char="●"/>
            </a:pPr>
            <a:r>
              <a:rPr b="0" lang="en-US" sz="1200" spc="-1" strike="noStrike">
                <a:solidFill>
                  <a:srgbClr val="333333"/>
                </a:solidFill>
                <a:latin typeface="Overpass"/>
                <a:ea typeface="Overpass"/>
              </a:rPr>
              <a:t>For </a:t>
            </a:r>
            <a:r>
              <a:rPr b="1" lang="en-US" sz="1200" spc="-1" strike="noStrike">
                <a:solidFill>
                  <a:srgbClr val="333333"/>
                </a:solidFill>
                <a:latin typeface="Overpass"/>
                <a:ea typeface="Overpass"/>
              </a:rPr>
              <a:t>threat hunting,</a:t>
            </a:r>
            <a:r>
              <a:rPr b="0" lang="en-US" sz="1200" spc="-1" strike="noStrike">
                <a:solidFill>
                  <a:srgbClr val="333333"/>
                </a:solidFill>
                <a:latin typeface="Overpass"/>
                <a:ea typeface="Overpass"/>
              </a:rPr>
              <a:t> for example, Ansible can automatically create new IDS rules to investigate the origin of a firewall rule violation, and whitelist those IP addresses recognized as non threats. </a:t>
            </a:r>
            <a:endParaRPr b="0" lang="en-US" sz="1200" spc="-1" strike="noStrike">
              <a:latin typeface="Arial"/>
            </a:endParaRPr>
          </a:p>
          <a:p>
            <a:pPr marL="457200" indent="-304200">
              <a:lnSpc>
                <a:spcPct val="115000"/>
              </a:lnSpc>
              <a:buClr>
                <a:srgbClr val="333333"/>
              </a:buClr>
              <a:buFont typeface="Overpass"/>
              <a:buChar char="●"/>
            </a:pPr>
            <a:r>
              <a:rPr b="0" lang="en-US" sz="1200" spc="-1" strike="noStrike">
                <a:solidFill>
                  <a:srgbClr val="333333"/>
                </a:solidFill>
                <a:latin typeface="Overpass"/>
                <a:ea typeface="Overpass"/>
              </a:rPr>
              <a:t>For </a:t>
            </a:r>
            <a:r>
              <a:rPr b="1" lang="en-US" sz="1200" spc="-1" strike="noStrike">
                <a:solidFill>
                  <a:srgbClr val="333333"/>
                </a:solidFill>
                <a:latin typeface="Overpass"/>
                <a:ea typeface="Overpass"/>
              </a:rPr>
              <a:t>incident response, </a:t>
            </a:r>
            <a:r>
              <a:rPr b="0" lang="en-US" sz="1200" spc="-1" strike="noStrike">
                <a:solidFill>
                  <a:srgbClr val="333333"/>
                </a:solidFill>
                <a:latin typeface="Overpass"/>
                <a:ea typeface="Overpass"/>
              </a:rPr>
              <a:t>for example, Ansible can automatically validate a threat by verifying an IDS rule, trigger a remediation from the SIEM solution, and create new enterprise firewall rules to blacklist the source of an attack.</a:t>
            </a:r>
            <a:endParaRPr b="0" lang="en-US" sz="1200" spc="-1" strike="noStrike">
              <a:latin typeface="Arial"/>
            </a:endParaRPr>
          </a:p>
          <a:p>
            <a:pPr>
              <a:lnSpc>
                <a:spcPct val="115000"/>
              </a:lnSpc>
              <a:spcBef>
                <a:spcPts val="799"/>
              </a:spcBef>
            </a:pPr>
            <a:br/>
            <a:r>
              <a:rPr b="0" lang="en-US" sz="1200" spc="-1" strike="noStrike">
                <a:solidFill>
                  <a:srgbClr val="333333"/>
                </a:solidFill>
                <a:latin typeface="Overpass"/>
                <a:ea typeface="Overpass"/>
              </a:rPr>
              <a:t>At launch, Red Hat's Ansible security automation platform provides support for:</a:t>
            </a:r>
            <a:endParaRPr b="0" lang="en-US" sz="1200" spc="-1" strike="noStrike">
              <a:latin typeface="Arial"/>
            </a:endParaRPr>
          </a:p>
          <a:p>
            <a:pPr marL="457200" indent="-304200">
              <a:lnSpc>
                <a:spcPct val="115000"/>
              </a:lnSpc>
              <a:spcBef>
                <a:spcPts val="799"/>
              </a:spcBef>
              <a:buClr>
                <a:srgbClr val="333333"/>
              </a:buClr>
              <a:buFont typeface="Overpass"/>
              <a:buChar char="●"/>
            </a:pPr>
            <a:r>
              <a:rPr b="1" lang="en-US" sz="1200" spc="-1" strike="noStrike">
                <a:solidFill>
                  <a:srgbClr val="333333"/>
                </a:solidFill>
                <a:latin typeface="Overpass"/>
                <a:ea typeface="Overpass"/>
              </a:rPr>
              <a:t>Check Point </a:t>
            </a:r>
            <a:r>
              <a:rPr b="0" lang="en-US" sz="1200" spc="-1" strike="noStrike">
                <a:solidFill>
                  <a:srgbClr val="333333"/>
                </a:solidFill>
                <a:latin typeface="Overpass"/>
                <a:ea typeface="Overpass"/>
              </a:rPr>
              <a:t> – Next Generation Firewall (NGFW);</a:t>
            </a:r>
            <a:endParaRPr b="0" lang="en-US" sz="1200" spc="-1" strike="noStrike">
              <a:latin typeface="Arial"/>
            </a:endParaRPr>
          </a:p>
          <a:p>
            <a:pPr marL="457200" indent="-304200">
              <a:lnSpc>
                <a:spcPct val="115000"/>
              </a:lnSpc>
              <a:buClr>
                <a:srgbClr val="333333"/>
              </a:buClr>
              <a:buFont typeface="Overpass"/>
              <a:buChar char="●"/>
            </a:pPr>
            <a:r>
              <a:rPr b="1" lang="en-US" sz="1200" spc="-1" strike="noStrike">
                <a:solidFill>
                  <a:srgbClr val="333333"/>
                </a:solidFill>
                <a:latin typeface="Overpass"/>
                <a:ea typeface="Overpass"/>
              </a:rPr>
              <a:t>Splunk</a:t>
            </a:r>
            <a:r>
              <a:rPr b="0" lang="en-US" sz="1200" spc="-1" strike="noStrike">
                <a:solidFill>
                  <a:srgbClr val="333333"/>
                </a:solidFill>
                <a:latin typeface="Overpass"/>
                <a:ea typeface="Overpass"/>
              </a:rPr>
              <a:t> – Splunk Security Enterprise (SE);</a:t>
            </a:r>
            <a:endParaRPr b="0" lang="en-US" sz="1200" spc="-1" strike="noStrike">
              <a:latin typeface="Arial"/>
            </a:endParaRPr>
          </a:p>
          <a:p>
            <a:pPr marL="457200" indent="-304200">
              <a:lnSpc>
                <a:spcPct val="115000"/>
              </a:lnSpc>
              <a:buClr>
                <a:srgbClr val="333333"/>
              </a:buClr>
              <a:buFont typeface="Overpass"/>
              <a:buChar char="●"/>
            </a:pPr>
            <a:r>
              <a:rPr b="1" lang="en-US" sz="1200" spc="-1" strike="noStrike">
                <a:solidFill>
                  <a:srgbClr val="333333"/>
                </a:solidFill>
                <a:latin typeface="Overpass"/>
                <a:ea typeface="Overpass"/>
              </a:rPr>
              <a:t>Snort</a:t>
            </a:r>
            <a:r>
              <a:rPr b="0" lang="en-US" sz="1200" spc="-1" strike="noStrike">
                <a:solidFill>
                  <a:srgbClr val="333333"/>
                </a:solidFill>
                <a:latin typeface="Overpass"/>
                <a:ea typeface="Overpas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CustomShape 1"/>
          <p:cNvSpPr/>
          <p:nvPr/>
        </p:nvSpPr>
        <p:spPr>
          <a:xfrm>
            <a:off x="826560" y="0"/>
            <a:ext cx="7490160" cy="106236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0" lang="en-US" sz="3000" spc="-1" strike="noStrike">
                <a:solidFill>
                  <a:srgbClr val="ee0000"/>
                </a:solidFill>
                <a:latin typeface="Overpass"/>
                <a:ea typeface="Overpass"/>
              </a:rPr>
              <a:t>Who is it for?</a:t>
            </a:r>
            <a:endParaRPr b="0" lang="en-US" sz="3000" spc="-1" strike="noStrike">
              <a:latin typeface="Arial"/>
            </a:endParaRPr>
          </a:p>
        </p:txBody>
      </p:sp>
      <p:sp>
        <p:nvSpPr>
          <p:cNvPr id="924" name="CustomShape 2"/>
          <p:cNvSpPr/>
          <p:nvPr/>
        </p:nvSpPr>
        <p:spPr>
          <a:xfrm>
            <a:off x="826560" y="864000"/>
            <a:ext cx="6493320" cy="320760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199"/>
              </a:spcBef>
            </a:pPr>
            <a:r>
              <a:rPr b="0" lang="en-US" sz="1200" spc="-1" strike="noStrike">
                <a:solidFill>
                  <a:srgbClr val="333333"/>
                </a:solidFill>
                <a:latin typeface="Overpass"/>
                <a:ea typeface="Overpass"/>
              </a:rPr>
              <a:t>Ansible Security Automation extends the Ansible agentless, modular and easy to use enterprise automation platform to support the following industry constituencies:</a:t>
            </a:r>
            <a:endParaRPr b="0" lang="en-US" sz="1200" spc="-1" strike="noStrike">
              <a:latin typeface="Arial"/>
            </a:endParaRPr>
          </a:p>
          <a:p>
            <a:pPr marL="457200" indent="-304200">
              <a:lnSpc>
                <a:spcPct val="115000"/>
              </a:lnSpc>
              <a:spcBef>
                <a:spcPts val="1199"/>
              </a:spcBef>
              <a:buClr>
                <a:srgbClr val="333333"/>
              </a:buClr>
              <a:buFont typeface="Overpass"/>
              <a:buChar char="●"/>
            </a:pPr>
            <a:r>
              <a:rPr b="1" lang="en-US" sz="1200" spc="-1" strike="noStrike">
                <a:solidFill>
                  <a:srgbClr val="333333"/>
                </a:solidFill>
                <a:latin typeface="Overpass"/>
                <a:ea typeface="Overpass"/>
              </a:rPr>
              <a:t>End-user organizations’ security teams</a:t>
            </a:r>
            <a:r>
              <a:rPr b="0" lang="en-US" sz="1200" spc="-1" strike="noStrike">
                <a:solidFill>
                  <a:srgbClr val="333333"/>
                </a:solidFill>
                <a:latin typeface="Overpass"/>
                <a:ea typeface="Overpass"/>
              </a:rPr>
              <a:t> in charge of Security Operations Centres (SOCs)</a:t>
            </a:r>
            <a:br/>
            <a:r>
              <a:rPr b="0" lang="en-US" sz="1200" spc="-1" strike="noStrike">
                <a:solidFill>
                  <a:srgbClr val="333333"/>
                </a:solidFill>
                <a:latin typeface="Overpass"/>
                <a:ea typeface="Overpass"/>
              </a:rPr>
              <a:t> </a:t>
            </a:r>
            <a:endParaRPr b="0" lang="en-US" sz="1200" spc="-1" strike="noStrike">
              <a:latin typeface="Arial"/>
            </a:endParaRPr>
          </a:p>
          <a:p>
            <a:pPr marL="457200" indent="-304200">
              <a:lnSpc>
                <a:spcPct val="115000"/>
              </a:lnSpc>
              <a:buClr>
                <a:srgbClr val="333333"/>
              </a:buClr>
              <a:buFont typeface="Overpass"/>
              <a:buChar char="●"/>
            </a:pPr>
            <a:r>
              <a:rPr b="1" lang="en-US" sz="1200" spc="-1" strike="noStrike">
                <a:solidFill>
                  <a:srgbClr val="333333"/>
                </a:solidFill>
                <a:latin typeface="Overpass"/>
                <a:ea typeface="Overpass"/>
              </a:rPr>
              <a:t>Managed security service providers (MSSPs)</a:t>
            </a:r>
            <a:r>
              <a:rPr b="0" lang="en-US" sz="1200" spc="-1" strike="noStrike">
                <a:solidFill>
                  <a:srgbClr val="333333"/>
                </a:solidFill>
                <a:latin typeface="Overpass"/>
                <a:ea typeface="Overpass"/>
              </a:rPr>
              <a:t> responsible for the governance of thousands of enterprise security solutions across their whole customer base</a:t>
            </a:r>
            <a:br/>
            <a:r>
              <a:rPr b="0" lang="en-US" sz="1200" spc="-1" strike="noStrike">
                <a:solidFill>
                  <a:srgbClr val="333333"/>
                </a:solidFill>
                <a:latin typeface="Overpass"/>
                <a:ea typeface="Overpass"/>
              </a:rPr>
              <a:t> </a:t>
            </a:r>
            <a:endParaRPr b="0" lang="en-US" sz="1200" spc="-1" strike="noStrike">
              <a:latin typeface="Arial"/>
            </a:endParaRPr>
          </a:p>
          <a:p>
            <a:pPr marL="457200" indent="-304200">
              <a:lnSpc>
                <a:spcPct val="115000"/>
              </a:lnSpc>
              <a:buClr>
                <a:srgbClr val="333333"/>
              </a:buClr>
              <a:buFont typeface="Overpass"/>
              <a:buChar char="●"/>
            </a:pPr>
            <a:r>
              <a:rPr b="1" lang="en-US" sz="1200" spc="-1" strike="noStrike">
                <a:solidFill>
                  <a:srgbClr val="333333"/>
                </a:solidFill>
                <a:latin typeface="Overpass"/>
                <a:ea typeface="Overpass"/>
              </a:rPr>
              <a:t>Security ISVs</a:t>
            </a:r>
            <a:r>
              <a:rPr b="0" lang="en-US" sz="1200" spc="-1" strike="noStrike">
                <a:solidFill>
                  <a:srgbClr val="333333"/>
                </a:solidFill>
                <a:latin typeface="Overpass"/>
                <a:ea typeface="Overpass"/>
              </a:rPr>
              <a:t> offering security orchestration and automation (SOAR) solutions currently using custom-made automation frameworks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461880" y="544680"/>
            <a:ext cx="7318080" cy="435888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checkpoint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checkpoint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connection</a:t>
            </a:r>
            <a:r>
              <a:rPr b="0" lang="en-US" sz="1400" spc="-1" strike="noStrike">
                <a:solidFill>
                  <a:srgbClr val="000000"/>
                </a:solidFill>
                <a:latin typeface="Courier New"/>
                <a:ea typeface="Courier New"/>
              </a:rPr>
              <a:t>: httpapi</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create access rule</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checkpoint_access_rule</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layer</a:t>
            </a:r>
            <a:r>
              <a:rPr b="0" lang="en-US" sz="1400" spc="-1" strike="noStrike">
                <a:solidFill>
                  <a:srgbClr val="000000"/>
                </a:solidFill>
                <a:latin typeface="Courier New"/>
                <a:ea typeface="Courier New"/>
              </a:rPr>
              <a:t>: Network</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"Drop attacker"</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position</a:t>
            </a:r>
            <a:r>
              <a:rPr b="0" lang="en-US" sz="1400" spc="-1" strike="noStrike">
                <a:solidFill>
                  <a:srgbClr val="000000"/>
                </a:solidFill>
                <a:latin typeface="Courier New"/>
                <a:ea typeface="Courier New"/>
              </a:rPr>
              <a:t>: top</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source</a:t>
            </a:r>
            <a:r>
              <a:rPr b="0" lang="en-US" sz="1400" spc="-1" strike="noStrike">
                <a:solidFill>
                  <a:srgbClr val="000000"/>
                </a:solidFill>
                <a:latin typeface="Courier New"/>
                <a:ea typeface="Courier New"/>
              </a:rPr>
              <a:t>: attacker</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destination</a:t>
            </a:r>
            <a:r>
              <a:rPr b="0" lang="en-US" sz="1400" spc="-1" strike="noStrike">
                <a:solidFill>
                  <a:srgbClr val="000000"/>
                </a:solidFill>
                <a:latin typeface="Courier New"/>
                <a:ea typeface="Courier New"/>
              </a:rPr>
              <a:t>: Any</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action</a:t>
            </a:r>
            <a:r>
              <a:rPr b="0" lang="en-US" sz="1400" spc="-1" strike="noStrike">
                <a:solidFill>
                  <a:srgbClr val="000000"/>
                </a:solidFill>
                <a:latin typeface="Courier New"/>
                <a:ea typeface="Courier New"/>
              </a:rPr>
              <a:t>: Drop</a:t>
            </a:r>
            <a:endParaRPr b="0" lang="en-US" sz="1400" spc="-1" strike="noStrike">
              <a:latin typeface="Arial"/>
            </a:endParaRPr>
          </a:p>
          <a:p>
            <a:pPr>
              <a:lnSpc>
                <a:spcPct val="142000"/>
              </a:lnSpc>
            </a:pPr>
            <a:endParaRPr b="0" lang="en-US" sz="1400" spc="-1" strike="noStrike">
              <a:latin typeface="Arial"/>
            </a:endParaRPr>
          </a:p>
        </p:txBody>
      </p:sp>
      <p:sp>
        <p:nvSpPr>
          <p:cNvPr id="926"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SECURITY OPERATIONS</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CustomShape 1"/>
          <p:cNvSpPr/>
          <p:nvPr/>
        </p:nvSpPr>
        <p:spPr>
          <a:xfrm>
            <a:off x="461880" y="544680"/>
            <a:ext cx="7318080" cy="4358880"/>
          </a:xfrm>
          <a:prstGeom prst="rect">
            <a:avLst/>
          </a:prstGeom>
          <a:solidFill>
            <a:srgbClr val="f0f0f1"/>
          </a:solidFill>
          <a:ln w="9360">
            <a:solidFill>
              <a:srgbClr val="909090"/>
            </a:solidFill>
            <a:round/>
          </a:ln>
        </p:spPr>
        <p:style>
          <a:lnRef idx="0"/>
          <a:fillRef idx="0"/>
          <a:effectRef idx="0"/>
          <a:fontRef idx="minor"/>
        </p:style>
        <p:txBody>
          <a:bodyPr lIns="90000" rIns="90000" tIns="45000" bIns="45000">
            <a:noAutofit/>
          </a:bodyPr>
          <a:p>
            <a:pPr>
              <a:lnSpc>
                <a:spcPct val="142000"/>
              </a:lnSpc>
            </a:pP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9a0203"/>
                </a:solidFill>
                <a:latin typeface="Courier New"/>
                <a:ea typeface="Courier New"/>
              </a:rPr>
              <a:t>checkpoint playbook</a:t>
            </a:r>
            <a:endParaRPr b="0" lang="en-US" sz="1400" spc="-1" strike="noStrike">
              <a:latin typeface="Arial"/>
            </a:endParaRPr>
          </a:p>
          <a:p>
            <a:pPr>
              <a:lnSpc>
                <a:spcPct val="142000"/>
              </a:lnSpc>
            </a:pPr>
            <a:r>
              <a:rPr b="1"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hosts</a:t>
            </a:r>
            <a:r>
              <a:rPr b="0" lang="en-US" sz="1400" spc="-1" strike="noStrike">
                <a:solidFill>
                  <a:srgbClr val="000000"/>
                </a:solidFill>
                <a:latin typeface="Courier New"/>
                <a:ea typeface="Courier New"/>
              </a:rPr>
              <a:t>: checkpoint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connection</a:t>
            </a:r>
            <a:r>
              <a:rPr b="0" lang="en-US" sz="1400" spc="-1" strike="noStrike">
                <a:solidFill>
                  <a:srgbClr val="000000"/>
                </a:solidFill>
                <a:latin typeface="Courier New"/>
                <a:ea typeface="Courier New"/>
              </a:rPr>
              <a:t>: httpapi</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tasks</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a:t>
            </a:r>
            <a:r>
              <a:rPr b="1" lang="en-US" sz="1400" spc="-1" strike="noStrike">
                <a:solidFill>
                  <a:srgbClr val="a30000"/>
                </a:solidFill>
                <a:latin typeface="Courier New"/>
                <a:ea typeface="Courier New"/>
              </a:rPr>
              <a:t>delete access rule</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checkpoint_access_rule</a:t>
            </a:r>
            <a:r>
              <a:rPr b="0" lang="en-US" sz="1400" spc="-1" strike="noStrike">
                <a:solidFill>
                  <a:srgbClr val="000000"/>
                </a:solidFill>
                <a:latin typeface="Courier New"/>
                <a:ea typeface="Courier New"/>
              </a:rPr>
              <a:t>:</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layer</a:t>
            </a:r>
            <a:r>
              <a:rPr b="0" lang="en-US" sz="1400" spc="-1" strike="noStrike">
                <a:solidFill>
                  <a:srgbClr val="000000"/>
                </a:solidFill>
                <a:latin typeface="Courier New"/>
                <a:ea typeface="Courier New"/>
              </a:rPr>
              <a:t>: Network</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name</a:t>
            </a:r>
            <a:r>
              <a:rPr b="0" lang="en-US" sz="1400" spc="-1" strike="noStrike">
                <a:solidFill>
                  <a:srgbClr val="000000"/>
                </a:solidFill>
                <a:latin typeface="Courier New"/>
                <a:ea typeface="Courier New"/>
              </a:rPr>
              <a:t>: "Drop attacker"</a:t>
            </a:r>
            <a:endParaRPr b="0" lang="en-US" sz="1400" spc="-1" strike="noStrike">
              <a:latin typeface="Arial"/>
            </a:endParaRPr>
          </a:p>
          <a:p>
            <a:pPr>
              <a:lnSpc>
                <a:spcPct val="142000"/>
              </a:lnSpc>
            </a:pPr>
            <a:r>
              <a:rPr b="0" lang="en-US" sz="1400" spc="-1" strike="noStrike">
                <a:solidFill>
                  <a:srgbClr val="000000"/>
                </a:solidFill>
                <a:latin typeface="Courier New"/>
                <a:ea typeface="Courier New"/>
              </a:rPr>
              <a:t>        </a:t>
            </a:r>
            <a:r>
              <a:rPr b="1" lang="en-US" sz="1400" spc="-1" strike="noStrike">
                <a:solidFill>
                  <a:srgbClr val="1678c4"/>
                </a:solidFill>
                <a:latin typeface="Courier New"/>
                <a:ea typeface="Courier New"/>
              </a:rPr>
              <a:t>state</a:t>
            </a:r>
            <a:r>
              <a:rPr b="0" lang="en-US" sz="1400" spc="-1" strike="noStrike">
                <a:solidFill>
                  <a:srgbClr val="000000"/>
                </a:solidFill>
                <a:latin typeface="Courier New"/>
                <a:ea typeface="Courier New"/>
              </a:rPr>
              <a:t>: absent</a:t>
            </a:r>
            <a:endParaRPr b="0" lang="en-US" sz="1400" spc="-1" strike="noStrike">
              <a:latin typeface="Arial"/>
            </a:endParaRPr>
          </a:p>
          <a:p>
            <a:pPr>
              <a:lnSpc>
                <a:spcPct val="142000"/>
              </a:lnSpc>
            </a:pPr>
            <a:endParaRPr b="0" lang="en-US" sz="1400" spc="-1" strike="noStrike">
              <a:latin typeface="Arial"/>
            </a:endParaRPr>
          </a:p>
        </p:txBody>
      </p:sp>
      <p:sp>
        <p:nvSpPr>
          <p:cNvPr id="928" name="CustomShape 2"/>
          <p:cNvSpPr/>
          <p:nvPr/>
        </p:nvSpPr>
        <p:spPr>
          <a:xfrm>
            <a:off x="349560" y="117720"/>
            <a:ext cx="8153280" cy="4262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ffffff"/>
                </a:solidFill>
                <a:latin typeface="Overpass"/>
                <a:ea typeface="Overpass"/>
              </a:rPr>
              <a:t>AUTOMATION FOR EVERYONE: </a:t>
            </a:r>
            <a:r>
              <a:rPr b="1" lang="en-US" sz="1800" spc="-1" strike="noStrike">
                <a:solidFill>
                  <a:srgbClr val="ffffff"/>
                </a:solidFill>
                <a:latin typeface="Overpass"/>
                <a:ea typeface="Overpass"/>
              </a:rPr>
              <a:t>SECURITY OPERATIONS</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CustomShape 1"/>
          <p:cNvSpPr/>
          <p:nvPr/>
        </p:nvSpPr>
        <p:spPr>
          <a:xfrm>
            <a:off x="1035360" y="1429560"/>
            <a:ext cx="3979440" cy="3679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verpass"/>
                <a:ea typeface="Overpass"/>
              </a:rPr>
              <a:t>GET STARTED</a:t>
            </a:r>
            <a:endParaRPr b="0" lang="en-US" sz="1800" spc="-1" strike="noStrike">
              <a:latin typeface="Arial"/>
            </a:endParaRPr>
          </a:p>
          <a:p>
            <a:pPr>
              <a:lnSpc>
                <a:spcPct val="100000"/>
              </a:lnSpc>
            </a:pPr>
            <a:b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930" name="CustomShape 2"/>
          <p:cNvSpPr/>
          <p:nvPr/>
        </p:nvSpPr>
        <p:spPr>
          <a:xfrm>
            <a:off x="4716000" y="1429560"/>
            <a:ext cx="3440160" cy="3679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verpass"/>
                <a:ea typeface="Overpass"/>
              </a:rPr>
              <a:t>JOIN THE COMMUNITY</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931" name="CustomShape 3"/>
          <p:cNvSpPr/>
          <p:nvPr/>
        </p:nvSpPr>
        <p:spPr>
          <a:xfrm>
            <a:off x="1035360" y="2876760"/>
            <a:ext cx="313416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verpass"/>
                <a:ea typeface="Overpass"/>
              </a:rPr>
              <a:t>WORKSHOPS &amp; TRAINING</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932" name="CustomShape 4"/>
          <p:cNvSpPr/>
          <p:nvPr/>
        </p:nvSpPr>
        <p:spPr>
          <a:xfrm>
            <a:off x="4724640" y="2880360"/>
            <a:ext cx="378792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verpass"/>
                <a:ea typeface="Overpass"/>
              </a:rPr>
              <a:t>SHARE YOUR STORY</a:t>
            </a:r>
            <a:endParaRPr b="0" lang="en-US" sz="1800" spc="-1" strike="noStrike">
              <a:latin typeface="Arial"/>
            </a:endParaRPr>
          </a:p>
        </p:txBody>
      </p:sp>
      <p:sp>
        <p:nvSpPr>
          <p:cNvPr id="933" name="CustomShape 5"/>
          <p:cNvSpPr/>
          <p:nvPr/>
        </p:nvSpPr>
        <p:spPr>
          <a:xfrm>
            <a:off x="273240" y="206640"/>
            <a:ext cx="7376760" cy="4262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3000" spc="-1" strike="noStrike">
                <a:solidFill>
                  <a:srgbClr val="cc0000"/>
                </a:solidFill>
                <a:latin typeface="Overpass"/>
                <a:ea typeface="Overpass"/>
              </a:rPr>
              <a:t>NEXT STEPS</a:t>
            </a:r>
            <a:endParaRPr b="0" lang="en-US" sz="3000" spc="-1" strike="noStrike">
              <a:latin typeface="Arial"/>
            </a:endParaRPr>
          </a:p>
        </p:txBody>
      </p:sp>
      <p:sp>
        <p:nvSpPr>
          <p:cNvPr id="934" name="CustomShape 6"/>
          <p:cNvSpPr/>
          <p:nvPr/>
        </p:nvSpPr>
        <p:spPr>
          <a:xfrm>
            <a:off x="1091160" y="2760840"/>
            <a:ext cx="2822760" cy="3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
        <p:nvSpPr>
          <p:cNvPr id="935" name="CustomShape 7"/>
          <p:cNvSpPr/>
          <p:nvPr/>
        </p:nvSpPr>
        <p:spPr>
          <a:xfrm>
            <a:off x="1035360" y="1947960"/>
            <a:ext cx="2047680" cy="42624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1" lang="en-US" sz="1100" spc="-1" strike="noStrike" u="sng">
                <a:solidFill>
                  <a:srgbClr val="1155cc"/>
                </a:solidFill>
                <a:uFillTx/>
                <a:latin typeface="Overpass"/>
                <a:ea typeface="Overpass"/>
                <a:hlinkClick r:id="rId1"/>
              </a:rPr>
              <a:t>ansible.com/get-started</a:t>
            </a:r>
            <a:br/>
            <a:br/>
            <a:r>
              <a:rPr b="1" lang="en-US" sz="1100" spc="-1" strike="noStrike" u="sng">
                <a:solidFill>
                  <a:srgbClr val="1155cc"/>
                </a:solidFill>
                <a:uFillTx/>
                <a:latin typeface="Overpass"/>
                <a:ea typeface="Overpass"/>
                <a:hlinkClick r:id="rId2"/>
              </a:rPr>
              <a:t>ansible.com/tower-trial</a:t>
            </a:r>
            <a:endParaRPr b="0" lang="en-US" sz="1100" spc="-1" strike="noStrike">
              <a:latin typeface="Arial"/>
            </a:endParaRPr>
          </a:p>
        </p:txBody>
      </p:sp>
      <p:sp>
        <p:nvSpPr>
          <p:cNvPr id="936" name="CustomShape 8"/>
          <p:cNvSpPr/>
          <p:nvPr/>
        </p:nvSpPr>
        <p:spPr>
          <a:xfrm>
            <a:off x="1091160" y="3342240"/>
            <a:ext cx="3227760" cy="63288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1" lang="en-US" sz="1100" spc="-1" strike="noStrike" u="sng">
                <a:solidFill>
                  <a:srgbClr val="1155cc"/>
                </a:solidFill>
                <a:uFillTx/>
                <a:latin typeface="Overpass"/>
                <a:ea typeface="Overpass"/>
                <a:hlinkClick r:id="rId3"/>
              </a:rPr>
              <a:t>ansible.com/workshops</a:t>
            </a:r>
            <a:br/>
            <a:endParaRPr b="0" lang="en-US" sz="1100" spc="-1" strike="noStrike">
              <a:latin typeface="Arial"/>
            </a:endParaRPr>
          </a:p>
          <a:p>
            <a:pPr>
              <a:lnSpc>
                <a:spcPct val="100000"/>
              </a:lnSpc>
            </a:pPr>
            <a:r>
              <a:rPr b="1" lang="en-US" sz="1100" spc="-1" strike="noStrike" u="sng">
                <a:solidFill>
                  <a:srgbClr val="1155cc"/>
                </a:solidFill>
                <a:uFillTx/>
                <a:latin typeface="Overpass"/>
                <a:ea typeface="Overpass"/>
                <a:hlinkClick r:id="rId4"/>
              </a:rPr>
              <a:t>Red Hat Training</a:t>
            </a:r>
            <a:endParaRPr b="0" lang="en-US" sz="1100" spc="-1" strike="noStrike">
              <a:latin typeface="Arial"/>
            </a:endParaRPr>
          </a:p>
        </p:txBody>
      </p:sp>
      <p:sp>
        <p:nvSpPr>
          <p:cNvPr id="937" name="CustomShape 9"/>
          <p:cNvSpPr/>
          <p:nvPr/>
        </p:nvSpPr>
        <p:spPr>
          <a:xfrm>
            <a:off x="4783680" y="1798200"/>
            <a:ext cx="2404080" cy="35064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1" lang="en-US" sz="1100" spc="-1" strike="noStrike" u="sng">
                <a:solidFill>
                  <a:srgbClr val="1155cc"/>
                </a:solidFill>
                <a:uFillTx/>
                <a:latin typeface="Overpass"/>
                <a:ea typeface="Overpass"/>
                <a:hlinkClick r:id="rId5"/>
              </a:rPr>
              <a:t>ansible.com/community</a:t>
            </a:r>
            <a:endParaRPr b="0" lang="en-US" sz="1100" spc="-1" strike="noStrike">
              <a:latin typeface="Arial"/>
            </a:endParaRPr>
          </a:p>
        </p:txBody>
      </p:sp>
      <p:sp>
        <p:nvSpPr>
          <p:cNvPr id="938" name="CustomShape 10"/>
          <p:cNvSpPr/>
          <p:nvPr/>
        </p:nvSpPr>
        <p:spPr>
          <a:xfrm>
            <a:off x="4716000" y="2760840"/>
            <a:ext cx="2822760" cy="360"/>
          </a:xfrm>
          <a:custGeom>
            <a:avLst/>
            <a:gdLst/>
            <a:ahLst/>
            <a:rect l="l" t="t" r="r" b="b"/>
            <a:pathLst>
              <a:path w="21600" h="21600">
                <a:moveTo>
                  <a:pt x="0" y="0"/>
                </a:moveTo>
                <a:lnTo>
                  <a:pt x="21600" y="21600"/>
                </a:lnTo>
              </a:path>
            </a:pathLst>
          </a:custGeom>
          <a:noFill/>
          <a:ln w="9360">
            <a:solidFill>
              <a:srgbClr val="999999"/>
            </a:solidFill>
            <a:round/>
          </a:ln>
        </p:spPr>
        <p:style>
          <a:lnRef idx="0"/>
          <a:fillRef idx="0"/>
          <a:effectRef idx="0"/>
          <a:fontRef idx="minor"/>
        </p:style>
      </p:sp>
      <p:sp>
        <p:nvSpPr>
          <p:cNvPr id="939" name="CustomShape 11"/>
          <p:cNvSpPr/>
          <p:nvPr/>
        </p:nvSpPr>
        <p:spPr>
          <a:xfrm>
            <a:off x="4642920" y="3113640"/>
            <a:ext cx="2047680" cy="109044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1" lang="en-US" sz="1400" spc="-1" strike="noStrike">
                <a:solidFill>
                  <a:srgbClr val="1678c4"/>
                </a:solidFill>
                <a:latin typeface="Overpass"/>
                <a:ea typeface="Overpass"/>
              </a:rPr>
              <a:t>  </a:t>
            </a:r>
            <a:r>
              <a:rPr b="1" lang="en-US" sz="1100" spc="-1" strike="noStrike" u="sng">
                <a:solidFill>
                  <a:srgbClr val="1155cc"/>
                </a:solidFill>
                <a:uFillTx/>
                <a:latin typeface="Overpass"/>
                <a:ea typeface="Overpass"/>
                <a:hlinkClick r:id="rId6"/>
              </a:rPr>
              <a:t>Follow us @Ansible</a:t>
            </a:r>
            <a:br/>
            <a:endParaRPr b="0" lang="en-US" sz="1100" spc="-1" strike="noStrike">
              <a:latin typeface="Arial"/>
            </a:endParaRPr>
          </a:p>
          <a:p>
            <a:pPr>
              <a:lnSpc>
                <a:spcPct val="100000"/>
              </a:lnSpc>
            </a:pPr>
            <a:r>
              <a:rPr b="1" lang="en-US" sz="1400" spc="-1" strike="noStrike">
                <a:solidFill>
                  <a:srgbClr val="1678c4"/>
                </a:solidFill>
                <a:latin typeface="Overpass"/>
                <a:ea typeface="Overpass"/>
              </a:rPr>
              <a:t>  </a:t>
            </a:r>
            <a:r>
              <a:rPr b="1" lang="en-US" sz="1100" spc="-1" strike="noStrike" u="sng">
                <a:solidFill>
                  <a:srgbClr val="1155cc"/>
                </a:solidFill>
                <a:uFillTx/>
                <a:latin typeface="Overpass"/>
                <a:ea typeface="Overpass"/>
                <a:hlinkClick r:id="rId7"/>
              </a:rPr>
              <a:t>Friend us on Facebook</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96720" y="1076040"/>
            <a:ext cx="2622240" cy="1620360"/>
          </a:xfrm>
          <a:prstGeom prst="rect">
            <a:avLst/>
          </a:prstGeom>
          <a:solidFill>
            <a:srgbClr val="666666"/>
          </a:solidFill>
          <a:ln>
            <a:noFill/>
          </a:ln>
        </p:spPr>
        <p:style>
          <a:lnRef idx="0"/>
          <a:fillRef idx="0"/>
          <a:effectRef idx="0"/>
          <a:fontRef idx="minor"/>
        </p:style>
      </p:sp>
      <p:sp>
        <p:nvSpPr>
          <p:cNvPr id="405" name="CustomShape 2"/>
          <p:cNvSpPr/>
          <p:nvPr/>
        </p:nvSpPr>
        <p:spPr>
          <a:xfrm>
            <a:off x="518040" y="1219320"/>
            <a:ext cx="2376000" cy="4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Cross platform </a:t>
            </a:r>
            <a:endParaRPr b="0" lang="en-US" sz="1400" spc="-1" strike="noStrike">
              <a:latin typeface="Arial"/>
            </a:endParaRPr>
          </a:p>
          <a:p>
            <a:pPr>
              <a:lnSpc>
                <a:spcPct val="100000"/>
              </a:lnSpc>
            </a:pPr>
            <a:br/>
            <a:endParaRPr b="0" lang="en-US" sz="1400" spc="-1" strike="noStrike">
              <a:latin typeface="Arial"/>
            </a:endParaRPr>
          </a:p>
        </p:txBody>
      </p:sp>
      <p:sp>
        <p:nvSpPr>
          <p:cNvPr id="406" name="CustomShape 3"/>
          <p:cNvSpPr/>
          <p:nvPr/>
        </p:nvSpPr>
        <p:spPr>
          <a:xfrm>
            <a:off x="518040" y="1662480"/>
            <a:ext cx="2376000" cy="90756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000" spc="-1" strike="noStrike">
                <a:solidFill>
                  <a:srgbClr val="ffffff"/>
                </a:solidFill>
                <a:latin typeface="Overpass"/>
                <a:ea typeface="Overpass"/>
              </a:rPr>
              <a:t>Agentless support for all major OS variants, physical, virtual, cloud and network devices.</a:t>
            </a:r>
            <a:endParaRPr b="0" lang="en-US" sz="1000" spc="-1" strike="noStrike">
              <a:latin typeface="Arial"/>
            </a:endParaRPr>
          </a:p>
          <a:p>
            <a:pPr>
              <a:lnSpc>
                <a:spcPct val="115000"/>
              </a:lnSpc>
            </a:pPr>
            <a:endParaRPr b="0" lang="en-US" sz="1000" spc="-1" strike="noStrike">
              <a:latin typeface="Arial"/>
            </a:endParaRPr>
          </a:p>
        </p:txBody>
      </p:sp>
      <p:sp>
        <p:nvSpPr>
          <p:cNvPr id="407" name="CustomShape 4"/>
          <p:cNvSpPr/>
          <p:nvPr/>
        </p:nvSpPr>
        <p:spPr>
          <a:xfrm>
            <a:off x="3292200" y="1076040"/>
            <a:ext cx="2622240" cy="1620360"/>
          </a:xfrm>
          <a:prstGeom prst="rect">
            <a:avLst/>
          </a:prstGeom>
          <a:solidFill>
            <a:srgbClr val="666666"/>
          </a:solidFill>
          <a:ln>
            <a:noFill/>
          </a:ln>
        </p:spPr>
        <p:style>
          <a:lnRef idx="0"/>
          <a:fillRef idx="0"/>
          <a:effectRef idx="0"/>
          <a:fontRef idx="minor"/>
        </p:style>
      </p:sp>
      <p:sp>
        <p:nvSpPr>
          <p:cNvPr id="408" name="CustomShape 5"/>
          <p:cNvSpPr/>
          <p:nvPr/>
        </p:nvSpPr>
        <p:spPr>
          <a:xfrm>
            <a:off x="3413880" y="1219320"/>
            <a:ext cx="2376000" cy="4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Human readable</a:t>
            </a:r>
            <a:r>
              <a:rPr b="1" lang="en-US" sz="1100" spc="-1" strike="noStrike">
                <a:solidFill>
                  <a:srgbClr val="f2f2f2"/>
                </a:solidFill>
                <a:latin typeface="Overpass"/>
                <a:ea typeface="Overpass"/>
              </a:rPr>
              <a:t> </a:t>
            </a:r>
            <a:endParaRPr b="0" lang="en-US" sz="1100" spc="-1" strike="noStrike">
              <a:latin typeface="Arial"/>
            </a:endParaRPr>
          </a:p>
          <a:p>
            <a:pPr>
              <a:lnSpc>
                <a:spcPct val="100000"/>
              </a:lnSpc>
            </a:pPr>
            <a:br/>
            <a:endParaRPr b="0" lang="en-US" sz="1100" spc="-1" strike="noStrike">
              <a:latin typeface="Arial"/>
            </a:endParaRPr>
          </a:p>
        </p:txBody>
      </p:sp>
      <p:sp>
        <p:nvSpPr>
          <p:cNvPr id="409" name="CustomShape 6"/>
          <p:cNvSpPr/>
          <p:nvPr/>
        </p:nvSpPr>
        <p:spPr>
          <a:xfrm>
            <a:off x="3413880" y="1662480"/>
            <a:ext cx="2376000" cy="90756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000" spc="-1" strike="noStrike">
                <a:solidFill>
                  <a:srgbClr val="ffffff"/>
                </a:solidFill>
                <a:latin typeface="Overpass"/>
                <a:ea typeface="Overpass"/>
              </a:rPr>
              <a:t>Perfectly describe and document every aspect of your application environment.</a:t>
            </a:r>
            <a:endParaRPr b="0" lang="en-US" sz="1000" spc="-1" strike="noStrike">
              <a:latin typeface="Arial"/>
            </a:endParaRPr>
          </a:p>
          <a:p>
            <a:pPr>
              <a:lnSpc>
                <a:spcPct val="115000"/>
              </a:lnSpc>
            </a:pPr>
            <a:endParaRPr b="0" lang="en-US" sz="1000" spc="-1" strike="noStrike">
              <a:latin typeface="Arial"/>
            </a:endParaRPr>
          </a:p>
        </p:txBody>
      </p:sp>
      <p:sp>
        <p:nvSpPr>
          <p:cNvPr id="410" name="CustomShape 7"/>
          <p:cNvSpPr/>
          <p:nvPr/>
        </p:nvSpPr>
        <p:spPr>
          <a:xfrm>
            <a:off x="6187680" y="1076040"/>
            <a:ext cx="2622240" cy="1620360"/>
          </a:xfrm>
          <a:prstGeom prst="rect">
            <a:avLst/>
          </a:prstGeom>
          <a:solidFill>
            <a:srgbClr val="666666"/>
          </a:solidFill>
          <a:ln>
            <a:noFill/>
          </a:ln>
        </p:spPr>
        <p:style>
          <a:lnRef idx="0"/>
          <a:fillRef idx="0"/>
          <a:effectRef idx="0"/>
          <a:fontRef idx="minor"/>
        </p:style>
      </p:sp>
      <p:sp>
        <p:nvSpPr>
          <p:cNvPr id="411" name="CustomShape 8"/>
          <p:cNvSpPr/>
          <p:nvPr/>
        </p:nvSpPr>
        <p:spPr>
          <a:xfrm>
            <a:off x="6309360" y="1219320"/>
            <a:ext cx="2376000" cy="4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Perfect description </a:t>
            </a:r>
            <a:br/>
            <a:r>
              <a:rPr b="1" lang="en-US" sz="1400" spc="-1" strike="noStrike">
                <a:solidFill>
                  <a:srgbClr val="f2f2f2"/>
                </a:solidFill>
                <a:latin typeface="Overpass"/>
                <a:ea typeface="Overpass"/>
              </a:rPr>
              <a:t>of application</a:t>
            </a:r>
            <a:endParaRPr b="0" lang="en-US" sz="1400" spc="-1" strike="noStrike">
              <a:latin typeface="Arial"/>
            </a:endParaRPr>
          </a:p>
          <a:p>
            <a:pPr>
              <a:lnSpc>
                <a:spcPct val="100000"/>
              </a:lnSpc>
            </a:pPr>
            <a:br/>
            <a:endParaRPr b="0" lang="en-US" sz="1400" spc="-1" strike="noStrike">
              <a:latin typeface="Arial"/>
            </a:endParaRPr>
          </a:p>
        </p:txBody>
      </p:sp>
      <p:sp>
        <p:nvSpPr>
          <p:cNvPr id="412" name="CustomShape 9"/>
          <p:cNvSpPr/>
          <p:nvPr/>
        </p:nvSpPr>
        <p:spPr>
          <a:xfrm>
            <a:off x="6309360" y="1662480"/>
            <a:ext cx="2376000" cy="90756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000" spc="-1" strike="noStrike">
                <a:solidFill>
                  <a:srgbClr val="ffffff"/>
                </a:solidFill>
                <a:latin typeface="Overpass"/>
                <a:ea typeface="Overpass"/>
              </a:rPr>
              <a:t>Every change can be made by Playbooks, ensuring everyone is on the same page.</a:t>
            </a:r>
            <a:endParaRPr b="0" lang="en-US" sz="1000" spc="-1" strike="noStrike">
              <a:latin typeface="Arial"/>
            </a:endParaRPr>
          </a:p>
          <a:p>
            <a:pPr>
              <a:lnSpc>
                <a:spcPct val="115000"/>
              </a:lnSpc>
            </a:pPr>
            <a:endParaRPr b="0" lang="en-US" sz="1000" spc="-1" strike="noStrike">
              <a:latin typeface="Arial"/>
            </a:endParaRPr>
          </a:p>
        </p:txBody>
      </p:sp>
      <p:sp>
        <p:nvSpPr>
          <p:cNvPr id="413" name="CustomShape 10"/>
          <p:cNvSpPr/>
          <p:nvPr/>
        </p:nvSpPr>
        <p:spPr>
          <a:xfrm>
            <a:off x="396720" y="2904840"/>
            <a:ext cx="2622240" cy="1620360"/>
          </a:xfrm>
          <a:prstGeom prst="rect">
            <a:avLst/>
          </a:prstGeom>
          <a:solidFill>
            <a:srgbClr val="666666"/>
          </a:solidFill>
          <a:ln>
            <a:noFill/>
          </a:ln>
        </p:spPr>
        <p:style>
          <a:lnRef idx="0"/>
          <a:fillRef idx="0"/>
          <a:effectRef idx="0"/>
          <a:fontRef idx="minor"/>
        </p:style>
      </p:sp>
      <p:sp>
        <p:nvSpPr>
          <p:cNvPr id="414" name="CustomShape 11"/>
          <p:cNvSpPr/>
          <p:nvPr/>
        </p:nvSpPr>
        <p:spPr>
          <a:xfrm>
            <a:off x="518040" y="3048120"/>
            <a:ext cx="2376000" cy="4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Version controlled</a:t>
            </a:r>
            <a:endParaRPr b="0" lang="en-US" sz="1400" spc="-1" strike="noStrike">
              <a:latin typeface="Arial"/>
            </a:endParaRPr>
          </a:p>
          <a:p>
            <a:pPr>
              <a:lnSpc>
                <a:spcPct val="100000"/>
              </a:lnSpc>
            </a:pPr>
            <a:br/>
            <a:endParaRPr b="0" lang="en-US" sz="1400" spc="-1" strike="noStrike">
              <a:latin typeface="Arial"/>
            </a:endParaRPr>
          </a:p>
        </p:txBody>
      </p:sp>
      <p:sp>
        <p:nvSpPr>
          <p:cNvPr id="415" name="CustomShape 12"/>
          <p:cNvSpPr/>
          <p:nvPr/>
        </p:nvSpPr>
        <p:spPr>
          <a:xfrm>
            <a:off x="521280" y="3604320"/>
            <a:ext cx="2376000" cy="85104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000" spc="-1" strike="noStrike">
                <a:solidFill>
                  <a:srgbClr val="ffffff"/>
                </a:solidFill>
                <a:latin typeface="Overpass"/>
                <a:ea typeface="Overpass"/>
              </a:rPr>
              <a:t>Playbooks are plain-text. Treat them like code in your existing version control.</a:t>
            </a:r>
            <a:endParaRPr b="0" lang="en-US" sz="1000" spc="-1" strike="noStrike">
              <a:latin typeface="Arial"/>
            </a:endParaRPr>
          </a:p>
          <a:p>
            <a:pPr>
              <a:lnSpc>
                <a:spcPct val="115000"/>
              </a:lnSpc>
            </a:pPr>
            <a:endParaRPr b="0" lang="en-US" sz="1000" spc="-1" strike="noStrike">
              <a:latin typeface="Arial"/>
            </a:endParaRPr>
          </a:p>
        </p:txBody>
      </p:sp>
      <p:sp>
        <p:nvSpPr>
          <p:cNvPr id="416" name="CustomShape 13"/>
          <p:cNvSpPr/>
          <p:nvPr/>
        </p:nvSpPr>
        <p:spPr>
          <a:xfrm>
            <a:off x="3292200" y="2904840"/>
            <a:ext cx="2622240" cy="1620360"/>
          </a:xfrm>
          <a:prstGeom prst="rect">
            <a:avLst/>
          </a:prstGeom>
          <a:solidFill>
            <a:srgbClr val="666666"/>
          </a:solidFill>
          <a:ln>
            <a:noFill/>
          </a:ln>
        </p:spPr>
        <p:style>
          <a:lnRef idx="0"/>
          <a:fillRef idx="0"/>
          <a:effectRef idx="0"/>
          <a:fontRef idx="minor"/>
        </p:style>
      </p:sp>
      <p:sp>
        <p:nvSpPr>
          <p:cNvPr id="417" name="CustomShape 14"/>
          <p:cNvSpPr/>
          <p:nvPr/>
        </p:nvSpPr>
        <p:spPr>
          <a:xfrm>
            <a:off x="3413880" y="3048120"/>
            <a:ext cx="2376000" cy="452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Dynamic inventories</a:t>
            </a:r>
            <a:endParaRPr b="0" lang="en-US" sz="1400" spc="-1" strike="noStrike">
              <a:latin typeface="Arial"/>
            </a:endParaRPr>
          </a:p>
          <a:p>
            <a:pPr>
              <a:lnSpc>
                <a:spcPct val="100000"/>
              </a:lnSpc>
            </a:pPr>
            <a:br/>
            <a:endParaRPr b="0" lang="en-US" sz="1400" spc="-1" strike="noStrike">
              <a:latin typeface="Arial"/>
            </a:endParaRPr>
          </a:p>
        </p:txBody>
      </p:sp>
      <p:sp>
        <p:nvSpPr>
          <p:cNvPr id="418" name="CustomShape 15"/>
          <p:cNvSpPr/>
          <p:nvPr/>
        </p:nvSpPr>
        <p:spPr>
          <a:xfrm>
            <a:off x="3415320" y="3603960"/>
            <a:ext cx="2376000" cy="851040"/>
          </a:xfrm>
          <a:prstGeom prst="rect">
            <a:avLst/>
          </a:prstGeom>
          <a:noFill/>
          <a:ln>
            <a:noFill/>
          </a:ln>
        </p:spPr>
        <p:style>
          <a:lnRef idx="0"/>
          <a:fillRef idx="0"/>
          <a:effectRef idx="0"/>
          <a:fontRef idx="minor"/>
        </p:style>
        <p:txBody>
          <a:bodyPr lIns="90000" rIns="90000" tIns="91440" bIns="91440" anchor="ctr">
            <a:noAutofit/>
          </a:bodyPr>
          <a:p>
            <a:pPr>
              <a:lnSpc>
                <a:spcPct val="115000"/>
              </a:lnSpc>
            </a:pPr>
            <a:r>
              <a:rPr b="0" lang="en-US" sz="1000" spc="-1" strike="noStrike">
                <a:solidFill>
                  <a:srgbClr val="ffffff"/>
                </a:solidFill>
                <a:latin typeface="Overpass"/>
                <a:ea typeface="Overpass"/>
              </a:rPr>
              <a:t>Capture all the servers 100% of the time, regardless of infrastructure, location, etc.</a:t>
            </a:r>
            <a:endParaRPr b="0" lang="en-US" sz="1000" spc="-1" strike="noStrike">
              <a:latin typeface="Arial"/>
            </a:endParaRPr>
          </a:p>
          <a:p>
            <a:pPr>
              <a:lnSpc>
                <a:spcPct val="115000"/>
              </a:lnSpc>
            </a:pPr>
            <a:endParaRPr b="0" lang="en-US" sz="1000" spc="-1" strike="noStrike">
              <a:latin typeface="Arial"/>
            </a:endParaRPr>
          </a:p>
        </p:txBody>
      </p:sp>
      <p:sp>
        <p:nvSpPr>
          <p:cNvPr id="419" name="CustomShape 16"/>
          <p:cNvSpPr/>
          <p:nvPr/>
        </p:nvSpPr>
        <p:spPr>
          <a:xfrm>
            <a:off x="6187680" y="2904840"/>
            <a:ext cx="2622240" cy="1620360"/>
          </a:xfrm>
          <a:prstGeom prst="rect">
            <a:avLst/>
          </a:prstGeom>
          <a:solidFill>
            <a:srgbClr val="666666"/>
          </a:solidFill>
          <a:ln>
            <a:noFill/>
          </a:ln>
        </p:spPr>
        <p:style>
          <a:lnRef idx="0"/>
          <a:fillRef idx="0"/>
          <a:effectRef idx="0"/>
          <a:fontRef idx="minor"/>
        </p:style>
      </p:sp>
      <p:sp>
        <p:nvSpPr>
          <p:cNvPr id="420" name="CustomShape 17"/>
          <p:cNvSpPr/>
          <p:nvPr/>
        </p:nvSpPr>
        <p:spPr>
          <a:xfrm>
            <a:off x="6309360" y="3048120"/>
            <a:ext cx="2376000" cy="629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400" spc="-1" strike="noStrike">
                <a:solidFill>
                  <a:srgbClr val="f2f2f2"/>
                </a:solidFill>
                <a:latin typeface="Overpass"/>
                <a:ea typeface="Overpass"/>
              </a:rPr>
              <a:t>Orchestration plays </a:t>
            </a:r>
            <a:br/>
            <a:r>
              <a:rPr b="1" lang="en-US" sz="1400" spc="-1" strike="noStrike">
                <a:solidFill>
                  <a:srgbClr val="f2f2f2"/>
                </a:solidFill>
                <a:latin typeface="Overpass"/>
                <a:ea typeface="Overpass"/>
              </a:rPr>
              <a:t>well with others </a:t>
            </a:r>
            <a:endParaRPr b="0" lang="en-US" sz="1400" spc="-1" strike="noStrike">
              <a:latin typeface="Arial"/>
            </a:endParaRPr>
          </a:p>
          <a:p>
            <a:pPr>
              <a:lnSpc>
                <a:spcPct val="100000"/>
              </a:lnSpc>
            </a:pPr>
            <a:br/>
            <a:endParaRPr b="0" lang="en-US" sz="1400" spc="-1" strike="noStrike">
              <a:latin typeface="Arial"/>
            </a:endParaRPr>
          </a:p>
        </p:txBody>
      </p:sp>
      <p:sp>
        <p:nvSpPr>
          <p:cNvPr id="421" name="CustomShape 18"/>
          <p:cNvSpPr/>
          <p:nvPr/>
        </p:nvSpPr>
        <p:spPr>
          <a:xfrm>
            <a:off x="6312240" y="3547800"/>
            <a:ext cx="2376000" cy="90756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ffffff"/>
                </a:solidFill>
                <a:latin typeface="Overpass"/>
                <a:ea typeface="Overpass"/>
              </a:rPr>
              <a:t>Orchestration plays well with others: ServiceNow, Infoblox, AWS, Terraform, Cisco ACI and more</a:t>
            </a:r>
            <a:endParaRPr b="0" lang="en-US" sz="1000" spc="-1" strike="noStrike">
              <a:latin typeface="Arial"/>
            </a:endParaRPr>
          </a:p>
          <a:p>
            <a:pPr>
              <a:lnSpc>
                <a:spcPct val="115000"/>
              </a:lnSpc>
            </a:pPr>
            <a:endParaRPr b="0" lang="en-US" sz="1000" spc="-1" strike="noStrike">
              <a:latin typeface="Arial"/>
            </a:endParaRPr>
          </a:p>
        </p:txBody>
      </p:sp>
      <p:sp>
        <p:nvSpPr>
          <p:cNvPr id="422" name="CustomShape 19"/>
          <p:cNvSpPr/>
          <p:nvPr/>
        </p:nvSpPr>
        <p:spPr>
          <a:xfrm>
            <a:off x="0" y="260640"/>
            <a:ext cx="9143280" cy="6069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ee0000"/>
                </a:solidFill>
                <a:latin typeface="Overpass"/>
                <a:ea typeface="Overpass"/>
              </a:rPr>
              <a:t>Red Hat Ansible Engine</a:t>
            </a:r>
            <a:endParaRPr b="0" lang="en-US" sz="2800" spc="-1" strike="noStrike">
              <a:latin typeface="Arial"/>
            </a:endParaRPr>
          </a:p>
        </p:txBody>
      </p:sp>
      <p:pic>
        <p:nvPicPr>
          <p:cNvPr id="423" name="Google Shape;587;p120" descr=""/>
          <p:cNvPicPr/>
          <p:nvPr/>
        </p:nvPicPr>
        <p:blipFill>
          <a:blip r:embed="rId1"/>
          <a:srcRect l="-13188" t="-47703" r="-9484" b="-37713"/>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66666"/>
        </a:solidFill>
      </p:bgPr>
    </p:bg>
    <p:spTree>
      <p:nvGrpSpPr>
        <p:cNvPr id="1" name=""/>
        <p:cNvGrpSpPr/>
        <p:nvPr/>
      </p:nvGrpSpPr>
      <p:grpSpPr>
        <a:xfrm>
          <a:off x="0" y="0"/>
          <a:ext cx="0" cy="0"/>
          <a:chOff x="0" y="0"/>
          <a:chExt cx="0" cy="0"/>
        </a:xfrm>
      </p:grpSpPr>
      <p:sp>
        <p:nvSpPr>
          <p:cNvPr id="424" name="CustomShape 1"/>
          <p:cNvSpPr/>
          <p:nvPr/>
        </p:nvSpPr>
        <p:spPr>
          <a:xfrm>
            <a:off x="1958400" y="392040"/>
            <a:ext cx="5226480" cy="4344120"/>
          </a:xfrm>
          <a:prstGeom prst="rect">
            <a:avLst/>
          </a:prstGeom>
          <a:solidFill>
            <a:srgbClr val="f3f3f3"/>
          </a:solidFill>
          <a:ln w="9360">
            <a:solidFill>
              <a:srgbClr val="999999"/>
            </a:solidFill>
            <a:round/>
          </a:ln>
        </p:spPr>
        <p:style>
          <a:lnRef idx="0"/>
          <a:fillRef idx="0"/>
          <a:effectRef idx="0"/>
          <a:fontRef idx="minor"/>
        </p:style>
        <p:txBody>
          <a:bodyPr lIns="90000" rIns="90000" tIns="91440" bIns="91440" anchor="ctr">
            <a:noAutofit/>
          </a:bodyPr>
          <a:p>
            <a:pPr>
              <a:lnSpc>
                <a:spcPct val="100000"/>
              </a:lnSpc>
            </a:pP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install and start apache</a:t>
            </a:r>
            <a:endParaRPr b="0" lang="en-US" sz="1250" spc="-1" strike="noStrike">
              <a:latin typeface="Arial"/>
            </a:endParaRPr>
          </a:p>
          <a:p>
            <a:pPr>
              <a:lnSpc>
                <a:spcPct val="100000"/>
              </a:lnSpc>
            </a:pPr>
            <a:r>
              <a:rPr b="1" lang="en-US" sz="1250" spc="-1" strike="noStrike">
                <a:solidFill>
                  <a:srgbClr val="1562b7"/>
                </a:solidFill>
                <a:latin typeface="Courier New"/>
                <a:ea typeface="Courier New"/>
              </a:rPr>
              <a:t>  </a:t>
            </a:r>
            <a:r>
              <a:rPr b="1" lang="en-US" sz="1250" spc="-1" strike="noStrike">
                <a:solidFill>
                  <a:srgbClr val="1562b7"/>
                </a:solidFill>
                <a:latin typeface="Courier New"/>
                <a:ea typeface="Courier New"/>
              </a:rPr>
              <a:t>hosts</a:t>
            </a:r>
            <a:r>
              <a:rPr b="0" lang="en-US" sz="1250" spc="-1" strike="noStrike">
                <a:solidFill>
                  <a:srgbClr val="000000"/>
                </a:solidFill>
                <a:latin typeface="Courier New"/>
                <a:ea typeface="Courier New"/>
              </a:rPr>
              <a:t>: web</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become</a:t>
            </a:r>
            <a:r>
              <a:rPr b="0" lang="en-US" sz="1250" spc="-1" strike="noStrike">
                <a:solidFill>
                  <a:srgbClr val="000000"/>
                </a:solidFill>
                <a:latin typeface="Courier New"/>
                <a:ea typeface="Courier New"/>
              </a:rPr>
              <a:t>: yes</a:t>
            </a:r>
            <a:endParaRPr b="0" lang="en-US" sz="1250" spc="-1" strike="noStrike">
              <a:latin typeface="Arial"/>
            </a:endParaRPr>
          </a:p>
          <a:p>
            <a:pPr>
              <a:lnSpc>
                <a:spcPct val="100000"/>
              </a:lnSpc>
            </a:pPr>
            <a:r>
              <a:rPr b="1" lang="en-US" sz="1250" spc="-1" strike="noStrike">
                <a:solidFill>
                  <a:srgbClr val="1678c4"/>
                </a:solidFill>
                <a:latin typeface="Courier New"/>
                <a:ea typeface="Courier New"/>
              </a:rPr>
              <a:t>  </a:t>
            </a:r>
            <a:r>
              <a:rPr b="1" lang="en-US" sz="1250" spc="-1" strike="noStrike">
                <a:solidFill>
                  <a:srgbClr val="1678c4"/>
                </a:solidFill>
                <a:latin typeface="Courier New"/>
                <a:ea typeface="Courier New"/>
              </a:rPr>
              <a:t>vars</a:t>
            </a: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http_port</a:t>
            </a:r>
            <a:r>
              <a:rPr b="0" lang="en-US" sz="1250" spc="-1" strike="noStrike">
                <a:solidFill>
                  <a:srgbClr val="000000"/>
                </a:solidFill>
                <a:latin typeface="Courier New"/>
                <a:ea typeface="Courier New"/>
              </a:rPr>
              <a:t>: 80</a:t>
            </a:r>
            <a:endParaRPr b="0" lang="en-US" sz="1250" spc="-1" strike="noStrike">
              <a:latin typeface="Arial"/>
            </a:endParaRPr>
          </a:p>
          <a:p>
            <a:pPr>
              <a:lnSpc>
                <a:spcPct val="100000"/>
              </a:lnSpc>
            </a:pP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tasks</a:t>
            </a: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httpd package is present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yum</a:t>
            </a: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httpd</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state</a:t>
            </a:r>
            <a:r>
              <a:rPr b="0" lang="en-US" sz="1250" spc="-1" strike="noStrike">
                <a:solidFill>
                  <a:srgbClr val="000000"/>
                </a:solidFill>
                <a:latin typeface="Courier New"/>
                <a:ea typeface="Courier New"/>
              </a:rPr>
              <a:t>: latest</a:t>
            </a:r>
            <a:endParaRPr b="0" lang="en-US" sz="1250" spc="-1" strike="noStrike">
              <a:latin typeface="Arial"/>
            </a:endParaRPr>
          </a:p>
          <a:p>
            <a:pPr>
              <a:lnSpc>
                <a:spcPct val="100000"/>
              </a:lnSpc>
            </a:pP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latest index.html file is present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copy</a:t>
            </a: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src</a:t>
            </a:r>
            <a:r>
              <a:rPr b="0" lang="en-US" sz="1250" spc="-1" strike="noStrike">
                <a:solidFill>
                  <a:srgbClr val="000000"/>
                </a:solidFill>
                <a:latin typeface="Courier New"/>
                <a:ea typeface="Courier New"/>
              </a:rPr>
              <a:t>: files/index.html</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dest</a:t>
            </a:r>
            <a:r>
              <a:rPr b="0" lang="en-US" sz="1250" spc="-1" strike="noStrike">
                <a:solidFill>
                  <a:srgbClr val="000000"/>
                </a:solidFill>
                <a:latin typeface="Courier New"/>
                <a:ea typeface="Courier New"/>
              </a:rPr>
              <a:t>: /var/www/html/</a:t>
            </a:r>
            <a:endParaRPr b="0" lang="en-US" sz="1250" spc="-1" strike="noStrike">
              <a:latin typeface="Arial"/>
            </a:endParaRPr>
          </a:p>
          <a:p>
            <a:pPr>
              <a:lnSpc>
                <a:spcPct val="100000"/>
              </a:lnSpc>
            </a:pP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a:t>
            </a:r>
            <a:r>
              <a:rPr b="1" lang="en-US" sz="1250" spc="-1" strike="noStrike">
                <a:solidFill>
                  <a:srgbClr val="9a0203"/>
                </a:solidFill>
                <a:latin typeface="Courier New"/>
                <a:ea typeface="Courier New"/>
              </a:rPr>
              <a:t>httpd is started</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service</a:t>
            </a:r>
            <a:r>
              <a:rPr b="0" lang="en-US" sz="1250" spc="-1" strike="noStrike">
                <a:solidFill>
                  <a:srgbClr val="000000"/>
                </a:solidFill>
                <a:latin typeface="Courier New"/>
                <a:ea typeface="Courier New"/>
              </a:rPr>
              <a:t>:</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name</a:t>
            </a:r>
            <a:r>
              <a:rPr b="0" lang="en-US" sz="1250" spc="-1" strike="noStrike">
                <a:solidFill>
                  <a:srgbClr val="000000"/>
                </a:solidFill>
                <a:latin typeface="Courier New"/>
                <a:ea typeface="Courier New"/>
              </a:rPr>
              <a:t>: httpd</a:t>
            </a:r>
            <a:endParaRPr b="0" lang="en-US" sz="1250" spc="-1" strike="noStrike">
              <a:latin typeface="Arial"/>
            </a:endParaRPr>
          </a:p>
          <a:p>
            <a:pPr>
              <a:lnSpc>
                <a:spcPct val="100000"/>
              </a:lnSpc>
            </a:pP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0" lang="en-US" sz="1250" spc="-1" strike="noStrike">
                <a:solidFill>
                  <a:srgbClr val="000000"/>
                </a:solidFill>
                <a:latin typeface="Courier New"/>
                <a:ea typeface="Courier New"/>
              </a:rPr>
              <a:t>    </a:t>
            </a:r>
            <a:r>
              <a:rPr b="1" lang="en-US" sz="1250" spc="-1" strike="noStrike">
                <a:solidFill>
                  <a:srgbClr val="1678c4"/>
                </a:solidFill>
                <a:latin typeface="Courier New"/>
                <a:ea typeface="Courier New"/>
              </a:rPr>
              <a:t>state</a:t>
            </a:r>
            <a:r>
              <a:rPr b="0" lang="en-US" sz="1250" spc="-1" strike="noStrike">
                <a:solidFill>
                  <a:srgbClr val="000000"/>
                </a:solidFill>
                <a:latin typeface="Courier New"/>
                <a:ea typeface="Courier New"/>
              </a:rPr>
              <a:t>: started</a:t>
            </a:r>
            <a:endParaRPr b="0" lang="en-US" sz="1250" spc="-1" strike="noStrike">
              <a:latin typeface="Arial"/>
            </a:endParaRPr>
          </a:p>
          <a:p>
            <a:pPr>
              <a:lnSpc>
                <a:spcPct val="100000"/>
              </a:lnSpc>
            </a:pPr>
            <a:endParaRPr b="0" lang="en-US" sz="1250" spc="-1" strike="noStrike">
              <a:latin typeface="Arial"/>
            </a:endParaRPr>
          </a:p>
        </p:txBody>
      </p:sp>
      <p:pic>
        <p:nvPicPr>
          <p:cNvPr id="425" name="Google Shape;593;p121" descr=""/>
          <p:cNvPicPr/>
          <p:nvPr/>
        </p:nvPicPr>
        <p:blipFill>
          <a:blip r:embed="rId1"/>
          <a:srcRect l="-6358" t="-35191" r="-6358" b="-35210"/>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pic>
        <p:nvPicPr>
          <p:cNvPr id="426" name="Google Shape;598;p122" descr=""/>
          <p:cNvPicPr/>
          <p:nvPr/>
        </p:nvPicPr>
        <p:blipFill>
          <a:blip r:embed="rId1"/>
          <a:srcRect l="-13188" t="-47703" r="-9484" b="-37713"/>
          <a:stretch/>
        </p:blipFill>
        <p:spPr>
          <a:xfrm>
            <a:off x="8077680" y="4642560"/>
            <a:ext cx="989280" cy="353160"/>
          </a:xfrm>
          <a:prstGeom prst="rect">
            <a:avLst/>
          </a:prstGeom>
          <a:ln>
            <a:noFill/>
          </a:ln>
        </p:spPr>
      </p:pic>
      <p:pic>
        <p:nvPicPr>
          <p:cNvPr id="427" name="Google Shape;599;p122" descr="cloud.eps"/>
          <p:cNvPicPr/>
          <p:nvPr/>
        </p:nvPicPr>
        <p:blipFill>
          <a:blip r:embed="rId2"/>
          <a:stretch/>
        </p:blipFill>
        <p:spPr>
          <a:xfrm>
            <a:off x="5869440" y="939240"/>
            <a:ext cx="1644480" cy="847080"/>
          </a:xfrm>
          <a:prstGeom prst="rect">
            <a:avLst/>
          </a:prstGeom>
          <a:ln>
            <a:noFill/>
          </a:ln>
        </p:spPr>
      </p:pic>
      <p:sp>
        <p:nvSpPr>
          <p:cNvPr id="428" name="CustomShape 1"/>
          <p:cNvSpPr/>
          <p:nvPr/>
        </p:nvSpPr>
        <p:spPr>
          <a:xfrm>
            <a:off x="3312360" y="2020320"/>
            <a:ext cx="2538720" cy="2093040"/>
          </a:xfrm>
          <a:prstGeom prst="rect">
            <a:avLst/>
          </a:prstGeom>
          <a:solidFill>
            <a:srgbClr val="f2f2f2"/>
          </a:solidFill>
          <a:ln w="28440">
            <a:solidFill>
              <a:srgbClr val="cc0000"/>
            </a:solidFill>
            <a:round/>
          </a:ln>
        </p:spPr>
        <p:style>
          <a:lnRef idx="0"/>
          <a:fillRef idx="0"/>
          <a:effectRef idx="0"/>
          <a:fontRef idx="minor"/>
        </p:style>
      </p:sp>
      <p:sp>
        <p:nvSpPr>
          <p:cNvPr id="429" name="CustomShape 2"/>
          <p:cNvSpPr/>
          <p:nvPr/>
        </p:nvSpPr>
        <p:spPr>
          <a:xfrm>
            <a:off x="3323520" y="2025360"/>
            <a:ext cx="2545920" cy="317160"/>
          </a:xfrm>
          <a:prstGeom prst="rect">
            <a:avLst/>
          </a:prstGeom>
          <a:solidFill>
            <a:srgbClr val="cc0000"/>
          </a:solidFill>
          <a:ln>
            <a:noFill/>
          </a:ln>
        </p:spPr>
        <p:style>
          <a:lnRef idx="0"/>
          <a:fillRef idx="0"/>
          <a:effectRef idx="0"/>
          <a:fontRef idx="minor"/>
        </p:style>
      </p:sp>
      <p:sp>
        <p:nvSpPr>
          <p:cNvPr id="430" name="CustomShape 3"/>
          <p:cNvSpPr/>
          <p:nvPr/>
        </p:nvSpPr>
        <p:spPr>
          <a:xfrm>
            <a:off x="6094440" y="1935000"/>
            <a:ext cx="360" cy="2322720"/>
          </a:xfrm>
          <a:custGeom>
            <a:avLst/>
            <a:gdLst/>
            <a:ahLst/>
            <a:rect l="l" t="t" r="r" b="b"/>
            <a:pathLst>
              <a:path w="21600" h="21600">
                <a:moveTo>
                  <a:pt x="0" y="0"/>
                </a:moveTo>
                <a:lnTo>
                  <a:pt x="21600" y="21600"/>
                </a:lnTo>
              </a:path>
            </a:pathLst>
          </a:custGeom>
          <a:noFill/>
          <a:ln cap="rnd" w="19080">
            <a:solidFill>
              <a:srgbClr val="d9d9d9"/>
            </a:solidFill>
            <a:prstDash val="dash"/>
            <a:round/>
          </a:ln>
        </p:spPr>
        <p:style>
          <a:lnRef idx="0"/>
          <a:fillRef idx="0"/>
          <a:effectRef idx="0"/>
          <a:fontRef idx="minor"/>
        </p:style>
      </p:sp>
      <p:sp>
        <p:nvSpPr>
          <p:cNvPr id="431" name="CustomShape 4"/>
          <p:cNvSpPr/>
          <p:nvPr/>
        </p:nvSpPr>
        <p:spPr>
          <a:xfrm>
            <a:off x="3330720" y="2086920"/>
            <a:ext cx="2437560" cy="205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432" name="Google Shape;604;p122" descr="db.eps"/>
          <p:cNvPicPr/>
          <p:nvPr/>
        </p:nvPicPr>
        <p:blipFill>
          <a:blip r:embed="rId3"/>
          <a:stretch/>
        </p:blipFill>
        <p:spPr>
          <a:xfrm>
            <a:off x="3994560" y="950400"/>
            <a:ext cx="730080" cy="626040"/>
          </a:xfrm>
          <a:prstGeom prst="rect">
            <a:avLst/>
          </a:prstGeom>
          <a:ln>
            <a:noFill/>
          </a:ln>
        </p:spPr>
      </p:pic>
      <p:sp>
        <p:nvSpPr>
          <p:cNvPr id="433" name="CustomShape 5"/>
          <p:cNvSpPr/>
          <p:nvPr/>
        </p:nvSpPr>
        <p:spPr>
          <a:xfrm>
            <a:off x="4064400" y="1400040"/>
            <a:ext cx="590760" cy="169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434" name="CustomShape 6"/>
          <p:cNvSpPr/>
          <p:nvPr/>
        </p:nvSpPr>
        <p:spPr>
          <a:xfrm flipH="1" rot="10800000">
            <a:off x="2514960" y="3638520"/>
            <a:ext cx="730080" cy="57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35" name="CustomShape 7"/>
          <p:cNvSpPr/>
          <p:nvPr/>
        </p:nvSpPr>
        <p:spPr>
          <a:xfrm>
            <a:off x="5895000" y="2724120"/>
            <a:ext cx="46620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36" name="CustomShape 8"/>
          <p:cNvSpPr/>
          <p:nvPr/>
        </p:nvSpPr>
        <p:spPr>
          <a:xfrm>
            <a:off x="5895000" y="3587760"/>
            <a:ext cx="46620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37" name="CustomShape 9"/>
          <p:cNvSpPr/>
          <p:nvPr/>
        </p:nvSpPr>
        <p:spPr>
          <a:xfrm>
            <a:off x="2278800" y="3143160"/>
            <a:ext cx="96624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38" name="CustomShape 10"/>
          <p:cNvSpPr/>
          <p:nvPr/>
        </p:nvSpPr>
        <p:spPr>
          <a:xfrm>
            <a:off x="2190600" y="2958120"/>
            <a:ext cx="360" cy="33192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39" name="CustomShape 11"/>
          <p:cNvSpPr/>
          <p:nvPr/>
        </p:nvSpPr>
        <p:spPr>
          <a:xfrm>
            <a:off x="2282040" y="2955960"/>
            <a:ext cx="360" cy="191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440" name="CustomShape 12"/>
          <p:cNvSpPr/>
          <p:nvPr/>
        </p:nvSpPr>
        <p:spPr>
          <a:xfrm flipH="1" rot="10800000">
            <a:off x="2850480" y="2794680"/>
            <a:ext cx="396360" cy="504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441" name="CustomShape 13"/>
          <p:cNvSpPr/>
          <p:nvPr/>
        </p:nvSpPr>
        <p:spPr>
          <a:xfrm>
            <a:off x="3059640" y="2516040"/>
            <a:ext cx="18612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42" name="CustomShape 14"/>
          <p:cNvSpPr/>
          <p:nvPr/>
        </p:nvSpPr>
        <p:spPr>
          <a:xfrm>
            <a:off x="3069720" y="1828440"/>
            <a:ext cx="360" cy="686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443" name="CustomShape 15"/>
          <p:cNvSpPr/>
          <p:nvPr/>
        </p:nvSpPr>
        <p:spPr>
          <a:xfrm rot="10800000">
            <a:off x="3060360" y="1827360"/>
            <a:ext cx="1302480" cy="36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444" name="CustomShape 16"/>
          <p:cNvSpPr/>
          <p:nvPr/>
        </p:nvSpPr>
        <p:spPr>
          <a:xfrm>
            <a:off x="4362840" y="1644120"/>
            <a:ext cx="360" cy="191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pic>
        <p:nvPicPr>
          <p:cNvPr id="445" name="Google Shape;617;p122" descr="DevOps-Team.eps"/>
          <p:cNvPicPr/>
          <p:nvPr/>
        </p:nvPicPr>
        <p:blipFill>
          <a:blip r:embed="rId4"/>
          <a:stretch/>
        </p:blipFill>
        <p:spPr>
          <a:xfrm>
            <a:off x="1753560" y="2093040"/>
            <a:ext cx="905760" cy="616680"/>
          </a:xfrm>
          <a:prstGeom prst="rect">
            <a:avLst/>
          </a:prstGeom>
          <a:ln>
            <a:noFill/>
          </a:ln>
        </p:spPr>
      </p:pic>
      <p:sp>
        <p:nvSpPr>
          <p:cNvPr id="446" name="CustomShape 17"/>
          <p:cNvSpPr/>
          <p:nvPr/>
        </p:nvSpPr>
        <p:spPr>
          <a:xfrm>
            <a:off x="1629360" y="2710440"/>
            <a:ext cx="115848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USERS</a:t>
            </a:r>
            <a:endParaRPr b="0" lang="en-US" sz="800" spc="-1" strike="noStrike">
              <a:latin typeface="Arial"/>
            </a:endParaRPr>
          </a:p>
        </p:txBody>
      </p:sp>
      <p:sp>
        <p:nvSpPr>
          <p:cNvPr id="447" name="CustomShape 18"/>
          <p:cNvSpPr/>
          <p:nvPr/>
        </p:nvSpPr>
        <p:spPr>
          <a:xfrm>
            <a:off x="3579120" y="301068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INVENTORY</a:t>
            </a:r>
            <a:endParaRPr b="0" lang="en-US" sz="800" spc="-1" strike="noStrike">
              <a:latin typeface="Arial"/>
            </a:endParaRPr>
          </a:p>
        </p:txBody>
      </p:sp>
      <p:pic>
        <p:nvPicPr>
          <p:cNvPr id="448" name="Google Shape;620;p122" descr="hosts.eps"/>
          <p:cNvPicPr/>
          <p:nvPr/>
        </p:nvPicPr>
        <p:blipFill>
          <a:blip r:embed="rId5"/>
          <a:stretch/>
        </p:blipFill>
        <p:spPr>
          <a:xfrm>
            <a:off x="6440760" y="2510280"/>
            <a:ext cx="456840" cy="387360"/>
          </a:xfrm>
          <a:prstGeom prst="rect">
            <a:avLst/>
          </a:prstGeom>
          <a:ln>
            <a:noFill/>
          </a:ln>
        </p:spPr>
      </p:pic>
      <p:sp>
        <p:nvSpPr>
          <p:cNvPr id="449" name="CustomShape 19"/>
          <p:cNvSpPr/>
          <p:nvPr/>
        </p:nvSpPr>
        <p:spPr>
          <a:xfrm>
            <a:off x="6201000" y="2933280"/>
            <a:ext cx="910800" cy="15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HOSTS</a:t>
            </a:r>
            <a:endParaRPr b="0" lang="en-US" sz="800" spc="-1" strike="noStrike">
              <a:latin typeface="Arial"/>
            </a:endParaRPr>
          </a:p>
        </p:txBody>
      </p:sp>
      <p:sp>
        <p:nvSpPr>
          <p:cNvPr id="450" name="CustomShape 20"/>
          <p:cNvSpPr/>
          <p:nvPr/>
        </p:nvSpPr>
        <p:spPr>
          <a:xfrm>
            <a:off x="6199920" y="3849480"/>
            <a:ext cx="910800" cy="267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NETWORK DEVICES</a:t>
            </a:r>
            <a:endParaRPr b="0" lang="en-US" sz="800" spc="-1" strike="noStrike">
              <a:latin typeface="Arial"/>
            </a:endParaRPr>
          </a:p>
        </p:txBody>
      </p:sp>
      <p:pic>
        <p:nvPicPr>
          <p:cNvPr id="451" name="Google Shape;623;p122" descr="networking.eps"/>
          <p:cNvPicPr/>
          <p:nvPr/>
        </p:nvPicPr>
        <p:blipFill>
          <a:blip r:embed="rId6"/>
          <a:stretch/>
        </p:blipFill>
        <p:spPr>
          <a:xfrm>
            <a:off x="6446520" y="3385440"/>
            <a:ext cx="438840" cy="438840"/>
          </a:xfrm>
          <a:prstGeom prst="rect">
            <a:avLst/>
          </a:prstGeom>
          <a:ln>
            <a:noFill/>
          </a:ln>
        </p:spPr>
      </p:pic>
      <p:sp>
        <p:nvSpPr>
          <p:cNvPr id="452" name="CustomShape 21"/>
          <p:cNvSpPr/>
          <p:nvPr/>
        </p:nvSpPr>
        <p:spPr>
          <a:xfrm>
            <a:off x="4771440" y="3769200"/>
            <a:ext cx="73008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PLUGINS</a:t>
            </a:r>
            <a:endParaRPr b="0" lang="en-US" sz="800" spc="-1" strike="noStrike">
              <a:latin typeface="Arial"/>
            </a:endParaRPr>
          </a:p>
        </p:txBody>
      </p:sp>
      <p:pic>
        <p:nvPicPr>
          <p:cNvPr id="453" name="Google Shape;625;p122" descr="inventory.eps"/>
          <p:cNvPicPr/>
          <p:nvPr/>
        </p:nvPicPr>
        <p:blipFill>
          <a:blip r:embed="rId7"/>
          <a:stretch/>
        </p:blipFill>
        <p:spPr>
          <a:xfrm>
            <a:off x="3819960" y="2540520"/>
            <a:ext cx="412560" cy="440640"/>
          </a:xfrm>
          <a:prstGeom prst="rect">
            <a:avLst/>
          </a:prstGeom>
          <a:ln>
            <a:noFill/>
          </a:ln>
        </p:spPr>
      </p:pic>
      <p:pic>
        <p:nvPicPr>
          <p:cNvPr id="454" name="Google Shape;626;p122" descr="api.eps"/>
          <p:cNvPicPr/>
          <p:nvPr/>
        </p:nvPicPr>
        <p:blipFill>
          <a:blip r:embed="rId8"/>
          <a:stretch/>
        </p:blipFill>
        <p:spPr>
          <a:xfrm>
            <a:off x="4878720" y="2555640"/>
            <a:ext cx="464400" cy="432360"/>
          </a:xfrm>
          <a:prstGeom prst="rect">
            <a:avLst/>
          </a:prstGeom>
          <a:ln>
            <a:noFill/>
          </a:ln>
        </p:spPr>
      </p:pic>
      <p:sp>
        <p:nvSpPr>
          <p:cNvPr id="455" name="CustomShape 22"/>
          <p:cNvSpPr/>
          <p:nvPr/>
        </p:nvSpPr>
        <p:spPr>
          <a:xfrm>
            <a:off x="4908960" y="3014280"/>
            <a:ext cx="4662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456" name="Google Shape;628;p122" descr="plugin.eps"/>
          <p:cNvPicPr/>
          <p:nvPr/>
        </p:nvPicPr>
        <p:blipFill>
          <a:blip r:embed="rId9"/>
          <a:stretch/>
        </p:blipFill>
        <p:spPr>
          <a:xfrm>
            <a:off x="4847760" y="3366360"/>
            <a:ext cx="551160" cy="370080"/>
          </a:xfrm>
          <a:prstGeom prst="rect">
            <a:avLst/>
          </a:prstGeom>
          <a:ln>
            <a:noFill/>
          </a:ln>
        </p:spPr>
      </p:pic>
      <p:sp>
        <p:nvSpPr>
          <p:cNvPr id="457" name="CustomShape 23"/>
          <p:cNvSpPr/>
          <p:nvPr/>
        </p:nvSpPr>
        <p:spPr>
          <a:xfrm>
            <a:off x="3565800" y="3768840"/>
            <a:ext cx="910800" cy="164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24c55"/>
                </a:solidFill>
                <a:latin typeface="Overpass"/>
                <a:ea typeface="Overpass"/>
              </a:rPr>
              <a:t>MODULES</a:t>
            </a:r>
            <a:endParaRPr b="0" lang="en-US" sz="800" spc="-1" strike="noStrike">
              <a:latin typeface="Arial"/>
            </a:endParaRPr>
          </a:p>
        </p:txBody>
      </p:sp>
      <p:pic>
        <p:nvPicPr>
          <p:cNvPr id="458" name="Google Shape;630;p122" descr="tools.eps"/>
          <p:cNvPicPr/>
          <p:nvPr/>
        </p:nvPicPr>
        <p:blipFill>
          <a:blip r:embed="rId10"/>
          <a:stretch/>
        </p:blipFill>
        <p:spPr>
          <a:xfrm>
            <a:off x="3852360" y="3382560"/>
            <a:ext cx="359280" cy="358560"/>
          </a:xfrm>
          <a:prstGeom prst="rect">
            <a:avLst/>
          </a:prstGeom>
          <a:ln>
            <a:noFill/>
          </a:ln>
        </p:spPr>
      </p:pic>
      <p:sp>
        <p:nvSpPr>
          <p:cNvPr id="459" name="CustomShape 24"/>
          <p:cNvSpPr/>
          <p:nvPr/>
        </p:nvSpPr>
        <p:spPr>
          <a:xfrm rot="10800000">
            <a:off x="6705360" y="1852560"/>
            <a:ext cx="360" cy="297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pic>
        <p:nvPicPr>
          <p:cNvPr id="460" name="Google Shape;632;p122" descr="cloud.eps"/>
          <p:cNvPicPr/>
          <p:nvPr/>
        </p:nvPicPr>
        <p:blipFill>
          <a:blip r:embed="rId11"/>
          <a:stretch/>
        </p:blipFill>
        <p:spPr>
          <a:xfrm>
            <a:off x="2033640" y="829440"/>
            <a:ext cx="1644480" cy="847080"/>
          </a:xfrm>
          <a:prstGeom prst="rect">
            <a:avLst/>
          </a:prstGeom>
          <a:ln>
            <a:noFill/>
          </a:ln>
        </p:spPr>
      </p:pic>
      <p:sp>
        <p:nvSpPr>
          <p:cNvPr id="461" name="CustomShape 25"/>
          <p:cNvSpPr/>
          <p:nvPr/>
        </p:nvSpPr>
        <p:spPr>
          <a:xfrm>
            <a:off x="1629360" y="4016160"/>
            <a:ext cx="1158480" cy="297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ANSIBLE PLAYBOOK</a:t>
            </a:r>
            <a:endParaRPr b="0" lang="en-US" sz="800" spc="-1" strike="noStrike">
              <a:latin typeface="Arial"/>
            </a:endParaRPr>
          </a:p>
        </p:txBody>
      </p:sp>
      <p:pic>
        <p:nvPicPr>
          <p:cNvPr id="462" name="Google Shape;634;p122" descr=""/>
          <p:cNvPicPr/>
          <p:nvPr/>
        </p:nvPicPr>
        <p:blipFill>
          <a:blip r:embed="rId12"/>
          <a:stretch/>
        </p:blipFill>
        <p:spPr>
          <a:xfrm>
            <a:off x="1821600" y="3240720"/>
            <a:ext cx="774360" cy="774360"/>
          </a:xfrm>
          <a:prstGeom prst="rect">
            <a:avLst/>
          </a:prstGeom>
          <a:ln>
            <a:noFill/>
          </a:ln>
        </p:spPr>
      </p:pic>
      <p:sp>
        <p:nvSpPr>
          <p:cNvPr id="463" name="CustomShape 26"/>
          <p:cNvSpPr/>
          <p:nvPr/>
        </p:nvSpPr>
        <p:spPr>
          <a:xfrm flipH="1" rot="10800000">
            <a:off x="2850480" y="2792880"/>
            <a:ext cx="396360" cy="504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464" name="CustomShape 27"/>
          <p:cNvSpPr/>
          <p:nvPr/>
        </p:nvSpPr>
        <p:spPr>
          <a:xfrm>
            <a:off x="2856240" y="1737720"/>
            <a:ext cx="360" cy="106524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465" name="CustomShape 28"/>
          <p:cNvSpPr/>
          <p:nvPr/>
        </p:nvSpPr>
        <p:spPr>
          <a:xfrm>
            <a:off x="5948640" y="124092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sp>
        <p:nvSpPr>
          <p:cNvPr id="466" name="CustomShape 29"/>
          <p:cNvSpPr/>
          <p:nvPr/>
        </p:nvSpPr>
        <p:spPr>
          <a:xfrm>
            <a:off x="2102760" y="1130760"/>
            <a:ext cx="1441800" cy="2484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LibreOffice/6.3.4.2$Linux_X86_64 LibreOffice_project/60da17e045e08f1793c57c00ba83cdfce946d0aa</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2020-01-27T07:39:29Z</dcterms:modified>
  <cp:revision>2</cp:revision>
  <dc:subject/>
  <dc:title/>
</cp:coreProperties>
</file>